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9" r:id="rId3"/>
    <p:sldId id="257" r:id="rId4"/>
    <p:sldId id="260" r:id="rId5"/>
    <p:sldId id="258" r:id="rId6"/>
    <p:sldId id="261" r:id="rId7"/>
    <p:sldId id="262" r:id="rId8"/>
    <p:sldId id="263" r:id="rId9"/>
    <p:sldId id="271" r:id="rId10"/>
    <p:sldId id="264" r:id="rId11"/>
    <p:sldId id="265" r:id="rId12"/>
    <p:sldId id="266" r:id="rId13"/>
    <p:sldId id="272" r:id="rId14"/>
    <p:sldId id="267" r:id="rId15"/>
    <p:sldId id="273" r:id="rId16"/>
    <p:sldId id="268" r:id="rId17"/>
    <p:sldId id="269" r:id="rId18"/>
    <p:sldId id="270" r:id="rId19"/>
    <p:sldId id="274" r:id="rId20"/>
    <p:sldId id="284" r:id="rId21"/>
    <p:sldId id="296" r:id="rId22"/>
    <p:sldId id="297" r:id="rId23"/>
    <p:sldId id="298" r:id="rId24"/>
    <p:sldId id="299" r:id="rId25"/>
    <p:sldId id="300" r:id="rId26"/>
    <p:sldId id="301" r:id="rId27"/>
    <p:sldId id="302" r:id="rId28"/>
    <p:sldId id="303" r:id="rId29"/>
    <p:sldId id="304" r:id="rId30"/>
    <p:sldId id="305" r:id="rId31"/>
    <p:sldId id="307" r:id="rId32"/>
    <p:sldId id="308" r:id="rId33"/>
    <p:sldId id="312" r:id="rId34"/>
    <p:sldId id="313" r:id="rId35"/>
    <p:sldId id="314" r:id="rId36"/>
    <p:sldId id="315" r:id="rId37"/>
    <p:sldId id="318" r:id="rId38"/>
    <p:sldId id="319" r:id="rId39"/>
    <p:sldId id="321" r:id="rId40"/>
    <p:sldId id="320" r:id="rId41"/>
    <p:sldId id="316" r:id="rId42"/>
    <p:sldId id="317" r:id="rId43"/>
    <p:sldId id="322" r:id="rId44"/>
    <p:sldId id="323" r:id="rId45"/>
    <p:sldId id="324" r:id="rId46"/>
    <p:sldId id="333" r:id="rId47"/>
    <p:sldId id="326" r:id="rId48"/>
    <p:sldId id="328" r:id="rId49"/>
    <p:sldId id="325" r:id="rId50"/>
    <p:sldId id="329" r:id="rId51"/>
    <p:sldId id="327" r:id="rId52"/>
    <p:sldId id="332" r:id="rId53"/>
    <p:sldId id="331" r:id="rId54"/>
    <p:sldId id="330" r:id="rId5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430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07EAF-5967-431E-984C-63608F0A4966}" type="datetimeFigureOut">
              <a:rPr lang="es-CL" smtClean="0"/>
              <a:t>23-09-2015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20BF2-1D52-48BA-B554-327916EBC510}" type="slidenum">
              <a:rPr lang="es-CL" smtClean="0"/>
              <a:t>‹Nº›</a:t>
            </a:fld>
            <a:endParaRPr lang="es-CL"/>
          </a:p>
        </p:txBody>
      </p:sp>
    </p:spTree>
    <p:extLst>
      <p:ext uri="{BB962C8B-B14F-4D97-AF65-F5344CB8AC3E}">
        <p14:creationId xmlns:p14="http://schemas.microsoft.com/office/powerpoint/2010/main" val="308462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36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F176EA-DA31-4057-868C-1DCAEE39B585}" type="slidenum">
              <a:rPr lang="es-ES" smtClean="0"/>
              <a:pPr fontAlgn="base">
                <a:spcBef>
                  <a:spcPct val="0"/>
                </a:spcBef>
                <a:spcAft>
                  <a:spcPct val="0"/>
                </a:spcAft>
                <a:defRPr/>
              </a:pPr>
              <a:t>21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74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CF468B-F4EA-47CB-80E3-3919410E0609}" type="slidenum">
              <a:rPr lang="es-ES" smtClean="0"/>
              <a:pPr fontAlgn="base">
                <a:spcBef>
                  <a:spcPct val="0"/>
                </a:spcBef>
                <a:spcAft>
                  <a:spcPct val="0"/>
                </a:spcAft>
                <a:defRPr/>
              </a:pPr>
              <a:t>30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95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B639D-18EE-4BD8-9700-95F2FD5FED5C}" type="slidenum">
              <a:rPr lang="es-ES" smtClean="0"/>
              <a:pPr fontAlgn="base">
                <a:spcBef>
                  <a:spcPct val="0"/>
                </a:spcBef>
                <a:spcAft>
                  <a:spcPct val="0"/>
                </a:spcAft>
                <a:defRPr/>
              </a:pPr>
              <a:t>31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50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18758F-905B-4891-809C-DA030479FB32}" type="slidenum">
              <a:rPr lang="es-ES" smtClean="0"/>
              <a:pPr fontAlgn="base">
                <a:spcBef>
                  <a:spcPct val="0"/>
                </a:spcBef>
                <a:spcAft>
                  <a:spcPct val="0"/>
                </a:spcAft>
                <a:defRPr/>
              </a:pPr>
              <a:t>32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556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BD4F02-9DC5-46B2-869D-9A587CC12364}" type="slidenum">
              <a:rPr lang="es-ES" smtClean="0"/>
              <a:pPr fontAlgn="base">
                <a:spcBef>
                  <a:spcPct val="0"/>
                </a:spcBef>
                <a:spcAft>
                  <a:spcPct val="0"/>
                </a:spcAft>
                <a:defRPr/>
              </a:pPr>
              <a:t>33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Por qué es pragmática: es parte de un </a:t>
            </a:r>
            <a:r>
              <a:rPr lang="es-CL" dirty="0" err="1" smtClean="0"/>
              <a:t>macroacto</a:t>
            </a:r>
            <a:r>
              <a:rPr lang="es-CL" dirty="0" smtClean="0"/>
              <a:t> de habla</a:t>
            </a:r>
            <a:r>
              <a:rPr lang="es-CL" dirty="0" smtClean="0">
                <a:sym typeface="Wingdings" panose="05000000000000000000" pitchFamily="2" charset="2"/>
              </a:rPr>
              <a:t> Argumentar</a:t>
            </a:r>
            <a:endParaRPr lang="es-CL" dirty="0" smtClean="0"/>
          </a:p>
          <a:p>
            <a:r>
              <a:rPr lang="es-CL" dirty="0" smtClean="0"/>
              <a:t>Por qué es dialéctica: Es una discusión crítica,</a:t>
            </a:r>
            <a:r>
              <a:rPr lang="es-CL" baseline="0" dirty="0" smtClean="0"/>
              <a:t> donde las partes intentan resolver una diferencia de opinión en un acto metódico de intercambio de actos </a:t>
            </a:r>
            <a:r>
              <a:rPr lang="es-CL" baseline="0" smtClean="0"/>
              <a:t>de habla</a:t>
            </a:r>
            <a:endParaRPr lang="es-CL" dirty="0"/>
          </a:p>
        </p:txBody>
      </p:sp>
      <p:sp>
        <p:nvSpPr>
          <p:cNvPr id="4" name="3 Marcador de número de diapositiva"/>
          <p:cNvSpPr>
            <a:spLocks noGrp="1"/>
          </p:cNvSpPr>
          <p:nvPr>
            <p:ph type="sldNum" sz="quarter" idx="10"/>
          </p:nvPr>
        </p:nvSpPr>
        <p:spPr/>
        <p:txBody>
          <a:bodyPr/>
          <a:lstStyle/>
          <a:p>
            <a:fld id="{A7720BF2-1D52-48BA-B554-327916EBC510}" type="slidenum">
              <a:rPr lang="es-CL" smtClean="0"/>
              <a:t>34</a:t>
            </a:fld>
            <a:endParaRPr lang="es-CL"/>
          </a:p>
        </p:txBody>
      </p:sp>
    </p:spTree>
    <p:extLst>
      <p:ext uri="{BB962C8B-B14F-4D97-AF65-F5344CB8AC3E}">
        <p14:creationId xmlns:p14="http://schemas.microsoft.com/office/powerpoint/2010/main" val="4231991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altLang="es-CL" b="1" dirty="0" smtClean="0"/>
              <a:t>1. Confrontación: </a:t>
            </a:r>
            <a:r>
              <a:rPr lang="es-ES" altLang="es-CL" dirty="0" smtClean="0"/>
              <a:t>Objetivo: Lograr claridad en los puntos que están en discusión y en posiciones adoptadas por las partes. </a:t>
            </a:r>
          </a:p>
          <a:p>
            <a:endParaRPr lang="es-ES" altLang="es-CL" dirty="0" smtClean="0">
              <a:solidFill>
                <a:schemeClr val="tx2"/>
              </a:solidFill>
            </a:endParaRPr>
          </a:p>
          <a:p>
            <a:r>
              <a:rPr lang="es-ES" altLang="es-CL" b="1" dirty="0" smtClean="0">
                <a:solidFill>
                  <a:schemeClr val="tx2"/>
                </a:solidFill>
              </a:rPr>
              <a:t>2. Apertura: </a:t>
            </a:r>
            <a:r>
              <a:rPr lang="es-ES" altLang="es-CL" dirty="0" smtClean="0"/>
              <a:t>Objetivo: Establecer punto partida no ambiguo. </a:t>
            </a:r>
            <a:endParaRPr lang="es-ES" altLang="es-CL" dirty="0" smtClean="0">
              <a:solidFill>
                <a:schemeClr val="tx2"/>
              </a:solidFill>
            </a:endParaRPr>
          </a:p>
          <a:p>
            <a:r>
              <a:rPr lang="es-ES" altLang="es-CL" b="1" dirty="0" smtClean="0"/>
              <a:t>3. Argumentación: </a:t>
            </a:r>
            <a:r>
              <a:rPr lang="es-ES" altLang="es-CL" dirty="0" smtClean="0"/>
              <a:t>Objetivo: Evaluar solidez P.V. </a:t>
            </a:r>
          </a:p>
          <a:p>
            <a:r>
              <a:rPr lang="es-ES" altLang="es-CL" b="1" dirty="0" smtClean="0"/>
              <a:t>4. Clausura: </a:t>
            </a:r>
            <a:r>
              <a:rPr lang="es-ES" altLang="es-CL" dirty="0" smtClean="0"/>
              <a:t>Objetivo: Determinar si se resolvió diferencia opinión y a favor de quién. </a:t>
            </a:r>
            <a:endParaRPr lang="es-ES" altLang="es-CL" dirty="0" smtClean="0">
              <a:solidFill>
                <a:schemeClr val="tx2"/>
              </a:solidFill>
            </a:endParaRPr>
          </a:p>
          <a:p>
            <a:endParaRPr lang="es-ES" altLang="es-CL" b="1" dirty="0" smtClean="0"/>
          </a:p>
          <a:p>
            <a:endParaRPr lang="es-ES" altLang="es-CL" dirty="0" smtClean="0"/>
          </a:p>
          <a:p>
            <a:endParaRPr lang="es-ES" altLang="es-CL" dirty="0" smtClean="0"/>
          </a:p>
          <a:p>
            <a:endParaRPr lang="es-CL" dirty="0"/>
          </a:p>
        </p:txBody>
      </p:sp>
      <p:sp>
        <p:nvSpPr>
          <p:cNvPr id="4" name="3 Marcador de número de diapositiva"/>
          <p:cNvSpPr>
            <a:spLocks noGrp="1"/>
          </p:cNvSpPr>
          <p:nvPr>
            <p:ph type="sldNum" sz="quarter" idx="10"/>
          </p:nvPr>
        </p:nvSpPr>
        <p:spPr/>
        <p:txBody>
          <a:bodyPr/>
          <a:lstStyle/>
          <a:p>
            <a:fld id="{A7720BF2-1D52-48BA-B554-327916EBC510}" type="slidenum">
              <a:rPr lang="es-CL" smtClean="0"/>
              <a:t>35</a:t>
            </a:fld>
            <a:endParaRPr lang="es-CL"/>
          </a:p>
        </p:txBody>
      </p:sp>
    </p:spTree>
    <p:extLst>
      <p:ext uri="{BB962C8B-B14F-4D97-AF65-F5344CB8AC3E}">
        <p14:creationId xmlns:p14="http://schemas.microsoft.com/office/powerpoint/2010/main" val="27594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382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15894A-CEF5-401B-890F-D853841B2CE5}" type="slidenum">
              <a:rPr lang="es-ES" smtClean="0"/>
              <a:pPr fontAlgn="base">
                <a:spcBef>
                  <a:spcPct val="0"/>
                </a:spcBef>
                <a:spcAft>
                  <a:spcPct val="0"/>
                </a:spcAft>
                <a:defRPr/>
              </a:pPr>
              <a:t>22</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392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7CB472-DEF2-4F07-A9A6-2B308FAE4AD1}" type="slidenum">
              <a:rPr lang="es-ES" smtClean="0"/>
              <a:pPr fontAlgn="base">
                <a:spcBef>
                  <a:spcPct val="0"/>
                </a:spcBef>
                <a:spcAft>
                  <a:spcPct val="0"/>
                </a:spcAft>
                <a:defRPr/>
              </a:pPr>
              <a:t>23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02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8FBAC1-DDF0-402A-B58C-83128BF20AF8}" type="slidenum">
              <a:rPr lang="es-ES" smtClean="0"/>
              <a:pPr fontAlgn="base">
                <a:spcBef>
                  <a:spcPct val="0"/>
                </a:spcBef>
                <a:spcAft>
                  <a:spcPct val="0"/>
                </a:spcAft>
                <a:defRPr/>
              </a:pPr>
              <a:t>24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13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8AB13-0EFA-4635-B5BB-D8D4FC8E0570}" type="slidenum">
              <a:rPr lang="es-ES" smtClean="0"/>
              <a:pPr fontAlgn="base">
                <a:spcBef>
                  <a:spcPct val="0"/>
                </a:spcBef>
                <a:spcAft>
                  <a:spcPct val="0"/>
                </a:spcAft>
                <a:defRPr/>
              </a:pPr>
              <a:t>25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23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985A90-221E-4795-9A86-0D4A33D93922}" type="slidenum">
              <a:rPr lang="es-ES" smtClean="0"/>
              <a:pPr fontAlgn="base">
                <a:spcBef>
                  <a:spcPct val="0"/>
                </a:spcBef>
                <a:spcAft>
                  <a:spcPct val="0"/>
                </a:spcAft>
                <a:defRPr/>
              </a:pPr>
              <a:t>26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336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5F1B3F-D1F6-48A7-A1B3-68DEA8B4CCE5}" type="slidenum">
              <a:rPr lang="es-ES" smtClean="0"/>
              <a:pPr fontAlgn="base">
                <a:spcBef>
                  <a:spcPct val="0"/>
                </a:spcBef>
                <a:spcAft>
                  <a:spcPct val="0"/>
                </a:spcAft>
                <a:defRPr/>
              </a:pPr>
              <a:t>27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43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D0FC29-60AF-4605-AC57-D8735A5866AD}" type="slidenum">
              <a:rPr lang="es-ES" smtClean="0"/>
              <a:pPr fontAlgn="base">
                <a:spcBef>
                  <a:spcPct val="0"/>
                </a:spcBef>
                <a:spcAft>
                  <a:spcPct val="0"/>
                </a:spcAft>
                <a:defRPr/>
              </a:pPr>
              <a:t>28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14541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86D8B7-F5F9-4E49-BC5E-E4D9FE0A377E}" type="slidenum">
              <a:rPr lang="es-ES" smtClean="0"/>
              <a:pPr fontAlgn="base">
                <a:spcBef>
                  <a:spcPct val="0"/>
                </a:spcBef>
                <a:spcAft>
                  <a:spcPct val="0"/>
                </a:spcAft>
                <a:defRPr/>
              </a:pPr>
              <a:t>29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344003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235284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127638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96584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47222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364390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408056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158242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288452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74562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BD49A2-37D2-414A-9DEB-381E44DF6560}" type="datetimeFigureOut">
              <a:rPr lang="es-CL" smtClean="0"/>
              <a:t>23-09-2015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B2B923C-3EAA-41E7-9F57-6C06C9A0297E}" type="slidenum">
              <a:rPr lang="es-CL" smtClean="0"/>
              <a:t>‹Nº›</a:t>
            </a:fld>
            <a:endParaRPr lang="es-CL"/>
          </a:p>
        </p:txBody>
      </p:sp>
    </p:spTree>
    <p:extLst>
      <p:ext uri="{BB962C8B-B14F-4D97-AF65-F5344CB8AC3E}">
        <p14:creationId xmlns:p14="http://schemas.microsoft.com/office/powerpoint/2010/main" val="215724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D49A2-37D2-414A-9DEB-381E44DF6560}" type="datetimeFigureOut">
              <a:rPr lang="es-CL" smtClean="0"/>
              <a:t>23-09-2015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B923C-3EAA-41E7-9F57-6C06C9A0297E}" type="slidenum">
              <a:rPr lang="es-CL" smtClean="0"/>
              <a:t>‹Nº›</a:t>
            </a:fld>
            <a:endParaRPr lang="es-CL"/>
          </a:p>
        </p:txBody>
      </p:sp>
    </p:spTree>
    <p:extLst>
      <p:ext uri="{BB962C8B-B14F-4D97-AF65-F5344CB8AC3E}">
        <p14:creationId xmlns:p14="http://schemas.microsoft.com/office/powerpoint/2010/main" val="234323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revista.unam.mx/vol.5/num1/art2/art2-5a.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discurso.files.wordpress.com/2011/05/clase_fuentes-en-internet_20111.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iscurso.files.wordpress.com/2011/05/clase_fuentes-en-internet_20111.pdf" TargetMode="External"/><Relationship Id="rId2" Type="http://schemas.openxmlformats.org/officeDocument/2006/relationships/hyperlink" Target="https://prezi.com/x7jbcj9dcghb/la-teoria-de-van-eemeren-y-grootendorst/" TargetMode="External"/><Relationship Id="rId1" Type="http://schemas.openxmlformats.org/officeDocument/2006/relationships/slideLayout" Target="../slideLayouts/slideLayout2.xml"/><Relationship Id="rId5" Type="http://schemas.openxmlformats.org/officeDocument/2006/relationships/hyperlink" Target="Toulmin_Model.ppt" TargetMode="External"/><Relationship Id="rId4" Type="http://schemas.openxmlformats.org/officeDocument/2006/relationships/hyperlink" Target="http://www.revista.unam.mx/vol.5/num1/art2/art2-5a.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491880" y="404664"/>
            <a:ext cx="4606280" cy="2520279"/>
          </a:xfrm>
        </p:spPr>
        <p:txBody>
          <a:bodyPr>
            <a:normAutofit fontScale="90000"/>
          </a:bodyPr>
          <a:lstStyle/>
          <a:p>
            <a:r>
              <a:rPr lang="es-CL" dirty="0" smtClean="0"/>
              <a:t>Una panorámica histórica: los estudios de la argumentación</a:t>
            </a:r>
            <a:endParaRPr lang="es-CL" dirty="0"/>
          </a:p>
        </p:txBody>
      </p:sp>
      <p:sp>
        <p:nvSpPr>
          <p:cNvPr id="3" name="2 Subtítulo"/>
          <p:cNvSpPr>
            <a:spLocks noGrp="1"/>
          </p:cNvSpPr>
          <p:nvPr>
            <p:ph type="subTitle" idx="1"/>
          </p:nvPr>
        </p:nvSpPr>
        <p:spPr>
          <a:xfrm>
            <a:off x="4427984" y="5589240"/>
            <a:ext cx="7016824" cy="910952"/>
          </a:xfrm>
        </p:spPr>
        <p:txBody>
          <a:bodyPr>
            <a:normAutofit fontScale="40000" lnSpcReduction="20000"/>
          </a:bodyPr>
          <a:lstStyle/>
          <a:p>
            <a:r>
              <a:rPr lang="es-CL" b="1" dirty="0" smtClean="0"/>
              <a:t>Dr. Omar Sabaj Meruane</a:t>
            </a:r>
          </a:p>
          <a:p>
            <a:r>
              <a:rPr lang="es-CL" b="1" dirty="0" smtClean="0"/>
              <a:t>Universidad de La Serena</a:t>
            </a:r>
          </a:p>
          <a:p>
            <a:r>
              <a:rPr lang="es-CL" b="1" dirty="0" smtClean="0"/>
              <a:t>omarsabaj.cl</a:t>
            </a:r>
          </a:p>
          <a:p>
            <a:r>
              <a:rPr lang="es-CL" b="1" dirty="0"/>
              <a:t>p</a:t>
            </a:r>
            <a:r>
              <a:rPr lang="es-CL" b="1" dirty="0" smtClean="0"/>
              <a:t>rodicyt.org</a:t>
            </a:r>
            <a:endParaRPr lang="es-CL" b="1" dirty="0"/>
          </a:p>
        </p:txBody>
      </p:sp>
      <p:sp>
        <p:nvSpPr>
          <p:cNvPr id="4" name="3 CuadroTexto"/>
          <p:cNvSpPr txBox="1"/>
          <p:nvPr/>
        </p:nvSpPr>
        <p:spPr>
          <a:xfrm>
            <a:off x="755576" y="3356992"/>
            <a:ext cx="7344816" cy="369332"/>
          </a:xfrm>
          <a:prstGeom prst="rect">
            <a:avLst/>
          </a:prstGeom>
          <a:noFill/>
        </p:spPr>
        <p:txBody>
          <a:bodyPr wrap="square" rtlCol="0">
            <a:spAutoFit/>
          </a:bodyPr>
          <a:lstStyle/>
          <a:p>
            <a:endParaRPr lang="es-CL" dirty="0"/>
          </a:p>
        </p:txBody>
      </p:sp>
      <p:pic>
        <p:nvPicPr>
          <p:cNvPr id="5" name="4 Imagen" descr="C:\Users\Omar\Dropbox\Revista Logos 2012\Diseños Logos\logoulsBy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3" y="404664"/>
            <a:ext cx="2088233" cy="1728192"/>
          </a:xfrm>
          <a:prstGeom prst="rect">
            <a:avLst/>
          </a:prstGeom>
          <a:noFill/>
          <a:ln>
            <a:noFill/>
          </a:ln>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3" y="2376351"/>
            <a:ext cx="3060789" cy="980641"/>
          </a:xfrm>
          <a:prstGeom prst="rect">
            <a:avLst/>
          </a:prstGeom>
        </p:spPr>
      </p:pic>
      <p:pic>
        <p:nvPicPr>
          <p:cNvPr id="1026" name="Picture 2" descr="http://prodicyt.org/wp-content/themes/prodicyt/images/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5544192"/>
            <a:ext cx="1152128" cy="422596"/>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1475656" y="4005064"/>
            <a:ext cx="6192688" cy="369332"/>
          </a:xfrm>
          <a:prstGeom prst="rect">
            <a:avLst/>
          </a:prstGeom>
          <a:noFill/>
        </p:spPr>
        <p:txBody>
          <a:bodyPr wrap="square" rtlCol="0">
            <a:spAutoFit/>
          </a:bodyPr>
          <a:lstStyle/>
          <a:p>
            <a:r>
              <a:rPr lang="es-CL" b="1" dirty="0" smtClean="0"/>
              <a:t>Preparación teórica: I Torneo Nacional de Debate</a:t>
            </a:r>
            <a:endParaRPr lang="es-CL" b="1" dirty="0"/>
          </a:p>
        </p:txBody>
      </p:sp>
    </p:spTree>
    <p:extLst>
      <p:ext uri="{BB962C8B-B14F-4D97-AF65-F5344CB8AC3E}">
        <p14:creationId xmlns:p14="http://schemas.microsoft.com/office/powerpoint/2010/main" val="3705892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43408"/>
            <a:ext cx="8229600" cy="1143000"/>
          </a:xfrm>
        </p:spPr>
        <p:txBody>
          <a:bodyPr/>
          <a:lstStyle/>
          <a:p>
            <a:r>
              <a:rPr lang="es-CL" dirty="0" smtClean="0"/>
              <a:t>Aristóteles</a:t>
            </a:r>
            <a:endParaRPr lang="es-CL" dirty="0"/>
          </a:p>
        </p:txBody>
      </p:sp>
      <p:sp>
        <p:nvSpPr>
          <p:cNvPr id="3" name="2 Marcador de contenido"/>
          <p:cNvSpPr>
            <a:spLocks noGrp="1"/>
          </p:cNvSpPr>
          <p:nvPr>
            <p:ph idx="1"/>
          </p:nvPr>
        </p:nvSpPr>
        <p:spPr>
          <a:xfrm>
            <a:off x="179512" y="620688"/>
            <a:ext cx="8229600" cy="4525963"/>
          </a:xfrm>
        </p:spPr>
        <p:txBody>
          <a:bodyPr>
            <a:noAutofit/>
          </a:bodyPr>
          <a:lstStyle/>
          <a:p>
            <a:pPr marL="0" indent="0">
              <a:buNone/>
            </a:pPr>
            <a:r>
              <a:rPr lang="es-CL" sz="2200" dirty="0" smtClean="0"/>
              <a:t>La estructura del texto argumentativo:</a:t>
            </a:r>
          </a:p>
          <a:p>
            <a:pPr marL="0" indent="0">
              <a:buNone/>
            </a:pPr>
            <a:endParaRPr lang="es-CL" sz="2200" dirty="0" smtClean="0"/>
          </a:p>
          <a:p>
            <a:pPr marL="0" indent="0">
              <a:buNone/>
            </a:pPr>
            <a:r>
              <a:rPr lang="es-CL" sz="2200" dirty="0" smtClean="0"/>
              <a:t>Para realizar un discurso se plasman ideas (</a:t>
            </a:r>
            <a:r>
              <a:rPr lang="es-CL" sz="2200" dirty="0" err="1" smtClean="0"/>
              <a:t>intventio</a:t>
            </a:r>
            <a:r>
              <a:rPr lang="es-CL" sz="2200" dirty="0" smtClean="0"/>
              <a:t>) en un texto con determinado orden (</a:t>
            </a:r>
            <a:r>
              <a:rPr lang="es-CL" sz="2200" dirty="0" err="1" smtClean="0"/>
              <a:t>dispositio</a:t>
            </a:r>
            <a:r>
              <a:rPr lang="es-CL" sz="2200" dirty="0" smtClean="0"/>
              <a:t>):</a:t>
            </a:r>
          </a:p>
          <a:p>
            <a:pPr marL="0" indent="0">
              <a:buNone/>
            </a:pPr>
            <a:endParaRPr lang="es-CL" sz="2200" dirty="0" smtClean="0"/>
          </a:p>
          <a:p>
            <a:pPr marL="0" indent="0">
              <a:buNone/>
            </a:pPr>
            <a:r>
              <a:rPr lang="es-CL" sz="2200" dirty="0" smtClean="0"/>
              <a:t>1. Exordio: introducción </a:t>
            </a:r>
            <a:r>
              <a:rPr lang="es-CL" sz="2200" dirty="0"/>
              <a:t>o explicación con que se introduce un discurso hablado o escrito para llamar la atención o preparar el ánimo del oyente o lector.</a:t>
            </a:r>
            <a:endParaRPr lang="es-CL" sz="2200" dirty="0" smtClean="0"/>
          </a:p>
          <a:p>
            <a:pPr marL="0" indent="0">
              <a:buNone/>
            </a:pPr>
            <a:endParaRPr lang="es-CL" sz="2200" dirty="0" smtClean="0"/>
          </a:p>
          <a:p>
            <a:pPr marL="0" indent="0">
              <a:buNone/>
            </a:pPr>
            <a:r>
              <a:rPr lang="es-CL" sz="2200" dirty="0" smtClean="0"/>
              <a:t>2. </a:t>
            </a:r>
            <a:r>
              <a:rPr lang="es-CL" sz="2200" dirty="0" err="1" smtClean="0"/>
              <a:t>Narratio</a:t>
            </a:r>
            <a:r>
              <a:rPr lang="es-CL" sz="2200" dirty="0" smtClean="0"/>
              <a:t>: Exposición del asunto sobre el que versa el discurso.</a:t>
            </a:r>
          </a:p>
          <a:p>
            <a:pPr marL="0" indent="0">
              <a:buNone/>
            </a:pPr>
            <a:endParaRPr lang="es-CL" sz="2200" dirty="0" smtClean="0"/>
          </a:p>
          <a:p>
            <a:pPr marL="0" indent="0">
              <a:buNone/>
            </a:pPr>
            <a:r>
              <a:rPr lang="es-CL" sz="2200" dirty="0" smtClean="0"/>
              <a:t>3. </a:t>
            </a:r>
            <a:r>
              <a:rPr lang="es-CL" sz="2200" dirty="0" err="1" smtClean="0"/>
              <a:t>Argumentatio</a:t>
            </a:r>
            <a:r>
              <a:rPr lang="es-CL" sz="2200" dirty="0" smtClean="0"/>
              <a:t>: Se divide en 3.1 </a:t>
            </a:r>
            <a:r>
              <a:rPr lang="es-CL" sz="2200" dirty="0" err="1" smtClean="0"/>
              <a:t>probatio</a:t>
            </a:r>
            <a:r>
              <a:rPr lang="es-CL" sz="2200" dirty="0" smtClean="0"/>
              <a:t> (presentación de pruebas favorables) y 3.2 </a:t>
            </a:r>
            <a:r>
              <a:rPr lang="es-CL" sz="2200" dirty="0" err="1" smtClean="0"/>
              <a:t>refutatio</a:t>
            </a:r>
            <a:r>
              <a:rPr lang="es-CL" sz="2200" dirty="0" smtClean="0"/>
              <a:t> (desacreditación de pruebas desfavorables.</a:t>
            </a:r>
          </a:p>
          <a:p>
            <a:pPr marL="0" indent="0">
              <a:buNone/>
            </a:pPr>
            <a:endParaRPr lang="es-CL" sz="2200" dirty="0" smtClean="0"/>
          </a:p>
          <a:p>
            <a:pPr marL="0" indent="0">
              <a:buNone/>
            </a:pPr>
            <a:r>
              <a:rPr lang="es-CL" sz="2200" dirty="0" smtClean="0"/>
              <a:t>4. </a:t>
            </a:r>
            <a:r>
              <a:rPr lang="es-CL" sz="2200" dirty="0" err="1" smtClean="0"/>
              <a:t>Peroratio</a:t>
            </a:r>
            <a:r>
              <a:rPr lang="es-CL" sz="2200" dirty="0" smtClean="0"/>
              <a:t>: Resumen con finalidad conativa, es decir, para crear una reacción en la audiencia </a:t>
            </a:r>
            <a:endParaRPr lang="es-CL" sz="2200" dirty="0"/>
          </a:p>
        </p:txBody>
      </p:sp>
    </p:spTree>
    <p:extLst>
      <p:ext uri="{BB962C8B-B14F-4D97-AF65-F5344CB8AC3E}">
        <p14:creationId xmlns:p14="http://schemas.microsoft.com/office/powerpoint/2010/main" val="3199899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Stephen Toulmin</a:t>
            </a:r>
            <a:endParaRPr lang="es-CL" dirty="0"/>
          </a:p>
        </p:txBody>
      </p:sp>
      <p:sp>
        <p:nvSpPr>
          <p:cNvPr id="3" name="2 Marcador de contenido"/>
          <p:cNvSpPr>
            <a:spLocks noGrp="1"/>
          </p:cNvSpPr>
          <p:nvPr>
            <p:ph idx="1"/>
          </p:nvPr>
        </p:nvSpPr>
        <p:spPr/>
        <p:txBody>
          <a:bodyPr/>
          <a:lstStyle/>
          <a:p>
            <a:r>
              <a:rPr lang="es-CL" dirty="0" smtClean="0"/>
              <a:t>Asume la incapacidad de la lógica para explicar la forma en que construimos argumentos en la vida cotidiana (la lógica formal y el análisis de contenido)</a:t>
            </a:r>
          </a:p>
          <a:p>
            <a:r>
              <a:rPr lang="es-CL" dirty="0" smtClean="0"/>
              <a:t>Por ello, desarrolla un modelo de razonamiento práctico superando el esquema clásico de Aristóteles de tres partes (dos premisas y una conclusión)</a:t>
            </a:r>
            <a:endParaRPr lang="es-CL" dirty="0"/>
          </a:p>
        </p:txBody>
      </p:sp>
    </p:spTree>
    <p:extLst>
      <p:ext uri="{BB962C8B-B14F-4D97-AF65-F5344CB8AC3E}">
        <p14:creationId xmlns:p14="http://schemas.microsoft.com/office/powerpoint/2010/main" val="1433326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modelo</a:t>
            </a:r>
            <a:endParaRPr lang="es-CL" dirty="0"/>
          </a:p>
        </p:txBody>
      </p:sp>
      <p:sp>
        <p:nvSpPr>
          <p:cNvPr id="3" name="2 Marcador de contenido"/>
          <p:cNvSpPr>
            <a:spLocks noGrp="1"/>
          </p:cNvSpPr>
          <p:nvPr>
            <p:ph idx="1"/>
          </p:nvPr>
        </p:nvSpPr>
        <p:spPr/>
        <p:txBody>
          <a:bodyPr>
            <a:normAutofit fontScale="62500" lnSpcReduction="20000"/>
          </a:bodyPr>
          <a:lstStyle/>
          <a:p>
            <a:pPr marL="0" indent="0">
              <a:buNone/>
            </a:pPr>
            <a:r>
              <a:rPr lang="es-CL" b="1" dirty="0" smtClean="0"/>
              <a:t>Tres elementos principales:</a:t>
            </a:r>
          </a:p>
          <a:p>
            <a:endParaRPr lang="es-ES" b="1" dirty="0" smtClean="0"/>
          </a:p>
          <a:p>
            <a:r>
              <a:rPr lang="es-ES" b="1" dirty="0"/>
              <a:t>Garantía</a:t>
            </a:r>
            <a:r>
              <a:rPr lang="es-ES" dirty="0"/>
              <a:t>   (</a:t>
            </a:r>
            <a:r>
              <a:rPr lang="es-CL" i="1" dirty="0"/>
              <a:t>Warrant</a:t>
            </a:r>
            <a:r>
              <a:rPr lang="es-ES" dirty="0"/>
              <a:t>):   Para  </a:t>
            </a:r>
            <a:r>
              <a:rPr lang="es-ES" dirty="0" err="1"/>
              <a:t>Marafioti</a:t>
            </a:r>
            <a:r>
              <a:rPr lang="es-ES" dirty="0"/>
              <a:t> (1998) es una licencia para inferir, una ley de pasaje, que permite el paso de los datos a las </a:t>
            </a:r>
            <a:r>
              <a:rPr lang="es-ES" dirty="0" smtClean="0"/>
              <a:t>conclusiones</a:t>
            </a:r>
            <a:r>
              <a:rPr lang="es-ES" dirty="0"/>
              <a:t> </a:t>
            </a:r>
            <a:r>
              <a:rPr lang="es-ES" dirty="0" smtClean="0"/>
              <a:t>(Equivale a la premisa mayor)</a:t>
            </a:r>
            <a:endParaRPr lang="es-CL" dirty="0"/>
          </a:p>
          <a:p>
            <a:endParaRPr lang="es-ES" b="1" dirty="0" smtClean="0"/>
          </a:p>
          <a:p>
            <a:r>
              <a:rPr lang="es-ES" b="1" dirty="0"/>
              <a:t>Datos</a:t>
            </a:r>
            <a:r>
              <a:rPr lang="es-ES" dirty="0"/>
              <a:t> (</a:t>
            </a:r>
            <a:r>
              <a:rPr lang="es-ES" i="1" dirty="0" err="1"/>
              <a:t>Grounds</a:t>
            </a:r>
            <a:r>
              <a:rPr lang="es-ES" dirty="0"/>
              <a:t>): Son hechos o evidencias del mundo empírico que se entrega a favor de la </a:t>
            </a:r>
            <a:r>
              <a:rPr lang="es-ES" dirty="0" smtClean="0"/>
              <a:t>conclusión (equivale a la premisa menor)</a:t>
            </a:r>
            <a:endParaRPr lang="es-CL" dirty="0"/>
          </a:p>
          <a:p>
            <a:pPr marL="0" indent="0">
              <a:buNone/>
            </a:pPr>
            <a:endParaRPr lang="es-ES" b="1" dirty="0"/>
          </a:p>
          <a:p>
            <a:r>
              <a:rPr lang="es-ES" b="1" dirty="0" smtClean="0"/>
              <a:t>Conclusiones </a:t>
            </a:r>
            <a:r>
              <a:rPr lang="es-ES" dirty="0"/>
              <a:t>(</a:t>
            </a:r>
            <a:r>
              <a:rPr lang="es-ES" i="1" dirty="0" err="1"/>
              <a:t>Claims</a:t>
            </a:r>
            <a:r>
              <a:rPr lang="es-ES" dirty="0"/>
              <a:t>)</a:t>
            </a:r>
            <a:r>
              <a:rPr lang="es-ES" b="1" dirty="0" smtClean="0"/>
              <a:t> (Aseveración o proposición)</a:t>
            </a:r>
            <a:r>
              <a:rPr lang="es-ES" dirty="0" smtClean="0"/>
              <a:t> : </a:t>
            </a:r>
            <a:r>
              <a:rPr lang="es-ES" dirty="0"/>
              <a:t>Es aquello que se pretende sostener, el enunciado que se justifica a partir de la garantía y del dato. En otras palabras, corresponden a las pretensiones, demandas o alegatos que buscan, entre otras cosas, posicionar una acción, una perspectiva.  En síntesis, dado el dato y aceptada la garantía, ambos apoyados en sus respectivos respaldos, se obtiene la conclusión.</a:t>
            </a:r>
            <a:endParaRPr lang="es-CL" dirty="0"/>
          </a:p>
          <a:p>
            <a:endParaRPr lang="es-ES" b="1" dirty="0"/>
          </a:p>
          <a:p>
            <a:endParaRPr lang="es-CL" dirty="0"/>
          </a:p>
        </p:txBody>
      </p:sp>
    </p:spTree>
    <p:extLst>
      <p:ext uri="{BB962C8B-B14F-4D97-AF65-F5344CB8AC3E}">
        <p14:creationId xmlns:p14="http://schemas.microsoft.com/office/powerpoint/2010/main" val="1714996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modelo</a:t>
            </a:r>
            <a:endParaRPr lang="es-CL" dirty="0"/>
          </a:p>
        </p:txBody>
      </p:sp>
      <p:sp>
        <p:nvSpPr>
          <p:cNvPr id="3" name="2 Marcador de contenido"/>
          <p:cNvSpPr>
            <a:spLocks noGrp="1"/>
          </p:cNvSpPr>
          <p:nvPr>
            <p:ph idx="1"/>
          </p:nvPr>
        </p:nvSpPr>
        <p:spPr/>
        <p:txBody>
          <a:bodyPr>
            <a:normAutofit fontScale="70000" lnSpcReduction="20000"/>
          </a:bodyPr>
          <a:lstStyle/>
          <a:p>
            <a:r>
              <a:rPr lang="es-ES" b="1" dirty="0"/>
              <a:t>Apoyo</a:t>
            </a:r>
            <a:r>
              <a:rPr lang="es-ES" dirty="0"/>
              <a:t>, respaldo o soporte (</a:t>
            </a:r>
            <a:r>
              <a:rPr lang="es-CL" i="1" dirty="0" err="1"/>
              <a:t>Backing</a:t>
            </a:r>
            <a:r>
              <a:rPr lang="es-ES" dirty="0"/>
              <a:t>): Es el cuerpo de información general que apoya a la garantía y al dato, y que nos remite al mundo sustancial en el que encontramos investigaciones, textos, códigos o supuestos sociales que nos permiten afirmar una garantía.</a:t>
            </a:r>
            <a:endParaRPr lang="es-CL" dirty="0"/>
          </a:p>
          <a:p>
            <a:pPr marL="0" indent="0">
              <a:buNone/>
            </a:pPr>
            <a:endParaRPr lang="es-CL" dirty="0"/>
          </a:p>
          <a:p>
            <a:r>
              <a:rPr lang="es-ES" b="1" dirty="0" err="1"/>
              <a:t>Cualificadores</a:t>
            </a:r>
            <a:r>
              <a:rPr lang="es-ES" dirty="0"/>
              <a:t> o </a:t>
            </a:r>
            <a:r>
              <a:rPr lang="es-ES" dirty="0" err="1"/>
              <a:t>modalizadores</a:t>
            </a:r>
            <a:r>
              <a:rPr lang="es-ES" dirty="0"/>
              <a:t> (</a:t>
            </a:r>
            <a:r>
              <a:rPr lang="es-ES" i="1" dirty="0" err="1"/>
              <a:t>Qualifiers</a:t>
            </a:r>
            <a:r>
              <a:rPr lang="es-ES" i="1" dirty="0"/>
              <a:t> </a:t>
            </a:r>
            <a:r>
              <a:rPr lang="es-ES" dirty="0"/>
              <a:t>o</a:t>
            </a:r>
            <a:r>
              <a:rPr lang="es-ES" i="1" dirty="0"/>
              <a:t> </a:t>
            </a:r>
            <a:r>
              <a:rPr lang="es-MX" i="1" dirty="0" err="1"/>
              <a:t>modality</a:t>
            </a:r>
            <a:r>
              <a:rPr lang="es-ES" i="1" dirty="0"/>
              <a:t>):</a:t>
            </a:r>
            <a:r>
              <a:rPr lang="es-ES" dirty="0"/>
              <a:t> </a:t>
            </a:r>
            <a:r>
              <a:rPr lang="es-CL" dirty="0"/>
              <a:t>Son aquellas construcciones lingüísticas que permiten atenuar una pretensión.</a:t>
            </a:r>
          </a:p>
          <a:p>
            <a:pPr marL="0" indent="0">
              <a:buNone/>
            </a:pPr>
            <a:r>
              <a:rPr lang="es-ES" b="1" dirty="0"/>
              <a:t> </a:t>
            </a:r>
            <a:endParaRPr lang="es-CL" dirty="0"/>
          </a:p>
          <a:p>
            <a:r>
              <a:rPr lang="es-CL" b="1" dirty="0"/>
              <a:t>Refutaciones</a:t>
            </a:r>
            <a:r>
              <a:rPr lang="es-CL" dirty="0"/>
              <a:t> o restricciones condiciones de refutación (</a:t>
            </a:r>
            <a:r>
              <a:rPr lang="es-CL" i="1" dirty="0" err="1"/>
              <a:t>Rebuttals</a:t>
            </a:r>
            <a:r>
              <a:rPr lang="es-CL" dirty="0"/>
              <a:t>): Corresponden a aquellas circunstancias excepcionales que pueden socavar la fuerza de los argumentos.  Son, en otras palabras, las condiciones de refutación que la conclusión permite.</a:t>
            </a:r>
            <a:endParaRPr lang="es-ES" b="1" dirty="0"/>
          </a:p>
          <a:p>
            <a:endParaRPr lang="es-CL" dirty="0"/>
          </a:p>
        </p:txBody>
      </p:sp>
    </p:spTree>
    <p:extLst>
      <p:ext uri="{BB962C8B-B14F-4D97-AF65-F5344CB8AC3E}">
        <p14:creationId xmlns:p14="http://schemas.microsoft.com/office/powerpoint/2010/main" val="4173287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esquema</a:t>
            </a:r>
            <a:endParaRPr lang="es-CL" dirty="0"/>
          </a:p>
        </p:txBody>
      </p:sp>
      <p:sp>
        <p:nvSpPr>
          <p:cNvPr id="4" name="AutoShape 2" descr="data:image/png;base64,iVBORw0KGgoAAAANSUhEUgAAATMAAACkCAMAAADMkjkjAAAAh1BMVEX///8AAAC3t7f8/PyTk5ONjY2IiIggICBhYWH5+fn9//+srKzh4OHR0NEoKCiFhYXr6+vKysqbm5tCQkLz8/Pi4uK9vb3Nzc3o6OjX19cQEBDDw8NjY2OhoaFdXV12dnanp6dtbW1SUlJ+fn5UVFQaGBk1MzQ6OjpFRUUsLCwXFBY9PT0fHR7xzxXoAAAJt0lEQVR4nO2dC2OivBKGh0ykzRKWS0NIiggW99Kz+/9/30nAWltvUFH51jy7WoSQDC+Z3EgUwOFwOBwOh8PhcDgcDofD4XA4HBOlpGNTXM94PrrxVJxMFOFHNRuXF/8KYq0pnum4xlMv7pHsMx/5OtIrapb8HjvGfprpkVOl19TsaewYnWbDcZoNZ6zyjA1K9UR5huvX9g48EPYk+zXD41FiG+AA52u2jvxIGrucqgNMXDGDONTMRsti4IiY8/c6nomD9T2LWz1ixjqL9mrGGAgb+/YuVJttjiYTHLygMTSLaFEngzLC6XqzUECSWKV2m0dQAhCVZu/Ho4PFBa+sKWwBQff5gG+SRJjYt4xG9rLZLo3sxcG7MoJmECQA1aAi75RvoqhBU7Ol7EWJyL7RD85Ub9L7eK/Mp6rdmIPO22P7NXuP/T2S+bYFQA6aN0Z5FphWfRiB4CCCDBQ3jqGOZ7uT+SwsYBaCtV3XGEfwAvkipznoQiuiIUvmHLTUIGWOyOpc8pqZgwXESdAAr2MjAKNHNKNJ+8eekhEToznPnEKEzrGQ0HAopMAgDNie6xhLM17FBVXxY1wkfBaXel9a75ysAwiHVBrFjPpBZvLZHOIZBGGSQJwzKmaQcqNkJSItTJZYQaSKIEuhlhGwhulQ2kzTJbJfs7LNRpwa4/MSlkDRykwzXYqlgDQLQlFBo+S+3DaKZkmrm6KcNWBa3XNMg+MRntQsNzlmYbZ0nMxUq5l5C3Rp3E2GadZAybkPvpoJ60bmYuMwMNeepHPACgpjjdk4ls/EysYephDWOoAlPpqPj0AVL5EvIVUzDgvwRUL2OMwYmqWp0CXotEzYIwtkTLXyj1Q70MM3TXkGWVnIIJvVRFdsocIKqMSm1FESiTSYEXObCFS2zIoXrNKEQilrCGhSiUam8Urwzv32aoZd7JAWNcpULLCIiFjF+SyYhSSAJhF1oE0hTco97YER6gDjCprbkifmwDPgGjA80fM/3dYo4nUTBjalPGv/47opiJujuDmO781Es6/uDuzXzAZsGzJd24/BdmWCW+leRrO19d2/tjWIpxqhJ+tN0z7DLipm/mH7asXBTpm3NieDdnd3sNv5FlogHNYMtkK3CXand9G1n9hbvLvn3sG4xmT7TsNwmg3nHjQbe1zjHjRz+WybO9DsNmPbf72x8b8+HjaUYnTjvazHwFfwBaiXHjk6bOjoLJCNz2nrv3R5uHo6dt6gIcqzuERCFzN+8VNcUZqzwMPDvldm9UtczwXPgD49/S1vbUQH4uJ1KrfvKGz17MlbG7Fh8Wvq7mk79Nnrg5ff2pB3Vj971DE3BSHz5uJp7J7O15m+eyJwb4nAxJTu7GrC7mkc00g23ztIdktwMWH3ZMYxqwneUrQVwTSxZVm1Hl+eGKtfbIr3Em0um58OeBOw7RHc2orPtGVZBZMrzNbgy59J1UstxjGflzBJx+xY9z0nY17nmMsL9rbPp3XPYXPULsrGMW9tyBEQf5uKoJ7MbUVQtvifUM7fxZi2eqLerc3o6Jqy03ZM6Kz75XnT8E7jkdwU/5N2TGjNpN6zp06HvALWMadSYx6d0yuKIK2GPr+60EVZx0T8Nm3JrhJpb8dXf6uvmHIRUDX+yES9c6bx/qhnpK//65l4dIXRW+79ePj7MCLfvbB34gjec79YX1/NWx87vfSCYq3h3tjDna9DIvTGfhASXUWzcORC7Xv/fGY0S3eKPwYiUx8KOsYwbqfiqaO982/27UqajVwTfB+Uz/ZcYiK5TjfTIu2M0QJo26qlbzMn3yaC7kp4Lc3G5VzNYltD8nbGbLsKCEHaJcrMZiT2NqkUu4y4Oz3/PjUrZTtZVkkFWU4UijwqRAQskcw00RJpNNQEQRdCyXhymqFOtnoBn1fNHaJ/eYZ7NQuCdr2ZDxUrUpzDDEgBS/NHwSMEYdzAMg6KLJWyEZPTLAwYI3o9rbtzCPtiqIJjHT+rmd9nupeNZI9mYmWfxmkKfhbaxTkvxjexsnnMaBZlsAJfFJKYVOJltnP2bTWzViK+PUt5mwnPzI7iaPP9u8al1/cRzL46QKeFTCEtSiCU/YKypIH6jbVPxB+hyiCHBQ9SXJYqDXabz7fVTHfje6bTCToIhCTmfgeKLQiLICaHHfBV/vSem6gfezR7W5iBmzUY+OmYhXVHJuabagGQVYRjBEXNQmgg1Zwa/4AF5BAddM/v+cz78fq9F6+jN9tvXJ5VOQDVOjeaSchNtqu1okYwI5vU/mHNNJCzfPMsbl1vElLQTBKakRpqOVNpYqQqpZgzmkQHn0rZOiA/ow44j1tr9jXObZ8h+xCBuTVJ97U7m4wt9OFRpDvVTLx83CFF+FGh2K5mLPe3Ee9Tsw+LzC3r0UbxvmjRlJb8wJj7HWqGEEvyAllCTI+SpEQVBH8TThiFJlU8SIAnJVvZBeko/LycWFvjq5ypWcVMPotM5xLBNF9nBTEfua2uqQLNItPysf2BOcjA7Kt26ue71OyFGS3m7TwWo9kSbHMwm5m3mYKA+2bDBliAaWo/QnMzzW47fvax74/cz/04jBLTty0laD8XTWzaNo3SKUsTynJfikZw45txw2Y7nafraDb22Pb5dcA5+FfR7GX+2Iu+wQY5u/dzN9rPexbtTrt3vngPsljYT4tPYecPl9cMBemJrGTPkP2fvJuqcXQuPwO+/wSIxEt6R9o78Qs8k774k3Y8/n037+Hsc1Cv18Pe/d/VcG7Q3vS8oGsgnh5+/P0z1cnckwSZ4J4UE7qJ/wFMn8YrJjtheqpYzRzDcJoNx2k2HKfZcJxmw3GaDcdpNhyn2XCcZsNxmg3HaTYcp9kW33oAnWY9g/77OM2G4zS7GHH/5wH/NogiD/M87EHhlX2ChWHyz4+A8/G/bnI63xd1IbhHMj4m6uEONLvpHJf/JE6z4QzV7PSDp3vX7NOzufVvGhwX7p41S6TMPk8OA23XUe6uMtrmnjVTFSyzj+tmEP6Yl46Or6u7Y83iCup8e4WRnTf9CAwUhbWP7uWuNXsMux/6ymSepTIATuzPVglZUlCEHFxbd9eaNaEPwk8KWTNOoco0mxnNKoip+ZPXh2K8a80qaELRABNFqVKI4oBHxjdfmLKzqPWBdSD3rVnRCPS5pFpKnS0SDWlC40pxSijLjG+68mwvmx/+4uWHqvLoL67euWYbiqr/16A5zToYc5q900+zIRMcnWbDcZoNx2k2HKfZcF7HjnBqIPfouOuN5Oi/Ljg5sr7r5foz9i/lORwOh8PhcDgcDofD4XA4HA6Hw+FwOBwOh8PhcDgcDofDcXv+D+a0tzRnR6ew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72816"/>
            <a:ext cx="7146402" cy="3378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5419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Ejemplo</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00413298"/>
              </p:ext>
            </p:extLst>
          </p:nvPr>
        </p:nvGraphicFramePr>
        <p:xfrm>
          <a:off x="323528" y="0"/>
          <a:ext cx="8568952" cy="6328472"/>
        </p:xfrm>
        <a:graphic>
          <a:graphicData uri="http://schemas.openxmlformats.org/drawingml/2006/table">
            <a:tbl>
              <a:tblPr firstRow="1" firstCol="1" bandRow="1">
                <a:tableStyleId>{073A0DAA-6AF3-43AB-8588-CEC1D06C72B9}</a:tableStyleId>
              </a:tblPr>
              <a:tblGrid>
                <a:gridCol w="2767223"/>
                <a:gridCol w="5801729"/>
              </a:tblGrid>
              <a:tr h="384085">
                <a:tc gridSpan="2">
                  <a:txBody>
                    <a:bodyPr/>
                    <a:lstStyle/>
                    <a:p>
                      <a:pPr algn="ctr">
                        <a:lnSpc>
                          <a:spcPct val="115000"/>
                        </a:lnSpc>
                        <a:spcAft>
                          <a:spcPts val="0"/>
                        </a:spcAft>
                      </a:pPr>
                      <a:r>
                        <a:rPr lang="es-CL" sz="2000" dirty="0">
                          <a:effectLst/>
                        </a:rPr>
                        <a:t>Ejemplo No. 1 del modelo de Toulmin</a:t>
                      </a:r>
                      <a:endParaRPr lang="es-CL" sz="2000" dirty="0">
                        <a:effectLst/>
                        <a:latin typeface="Calibri"/>
                        <a:ea typeface="Calibri"/>
                        <a:cs typeface="Times New Roman"/>
                      </a:endParaRPr>
                    </a:p>
                  </a:txBody>
                  <a:tcPr marL="9525" marR="9525" marT="9525" marB="9525"/>
                </a:tc>
                <a:tc hMerge="1">
                  <a:txBody>
                    <a:bodyPr/>
                    <a:lstStyle/>
                    <a:p>
                      <a:endParaRPr lang="es-CL"/>
                    </a:p>
                  </a:txBody>
                  <a:tcPr/>
                </a:tc>
              </a:tr>
              <a:tr h="1112659">
                <a:tc>
                  <a:txBody>
                    <a:bodyPr/>
                    <a:lstStyle/>
                    <a:p>
                      <a:pPr>
                        <a:lnSpc>
                          <a:spcPct val="115000"/>
                        </a:lnSpc>
                        <a:spcAft>
                          <a:spcPts val="0"/>
                        </a:spcAft>
                      </a:pPr>
                      <a:r>
                        <a:rPr lang="es-CL" sz="2000" dirty="0">
                          <a:effectLst/>
                        </a:rPr>
                        <a:t>Conclusión</a:t>
                      </a:r>
                      <a:endParaRPr lang="es-CL" sz="2000" dirty="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En el aula de clase, los pupitres de los estudiantes y el escritorio y silla del docente deberían ser sustituidos por mesas redondas de trabajo grupal</a:t>
                      </a:r>
                      <a:endParaRPr lang="es-CL" sz="2000" dirty="0">
                        <a:effectLst/>
                        <a:latin typeface="Calibri"/>
                        <a:ea typeface="Calibri"/>
                        <a:cs typeface="Times New Roman"/>
                      </a:endParaRPr>
                    </a:p>
                  </a:txBody>
                  <a:tcPr marL="9525" marR="9525" marT="9525" marB="9525"/>
                </a:tc>
              </a:tr>
              <a:tr h="1841233">
                <a:tc>
                  <a:txBody>
                    <a:bodyPr/>
                    <a:lstStyle/>
                    <a:p>
                      <a:pPr>
                        <a:lnSpc>
                          <a:spcPct val="115000"/>
                        </a:lnSpc>
                        <a:spcAft>
                          <a:spcPts val="0"/>
                        </a:spcAft>
                      </a:pPr>
                      <a:r>
                        <a:rPr lang="es-CL" sz="2000">
                          <a:effectLst/>
                        </a:rPr>
                        <a:t>Dato</a:t>
                      </a:r>
                      <a:endParaRPr lang="es-CL" sz="200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-Sentados en pupitre, los alumnos son obligados a trabajar aislados del grupo</a:t>
                      </a:r>
                      <a:br>
                        <a:rPr lang="es-CL" sz="2000" dirty="0">
                          <a:effectLst/>
                        </a:rPr>
                      </a:br>
                      <a:r>
                        <a:rPr lang="es-CL" sz="2000" dirty="0">
                          <a:effectLst/>
                        </a:rPr>
                        <a:t>-El pupitre frena el trabajo cooperativo</a:t>
                      </a:r>
                      <a:br>
                        <a:rPr lang="es-CL" sz="2000" dirty="0">
                          <a:effectLst/>
                        </a:rPr>
                      </a:br>
                      <a:r>
                        <a:rPr lang="es-CL" sz="2000" dirty="0">
                          <a:effectLst/>
                        </a:rPr>
                        <a:t>-El pupitre ayuda a marcar una diferencia entre el espacio del docente y el de los estudiantes</a:t>
                      </a:r>
                      <a:endParaRPr lang="es-CL" sz="2000" dirty="0">
                        <a:effectLst/>
                        <a:latin typeface="Calibri"/>
                        <a:ea typeface="Calibri"/>
                        <a:cs typeface="Times New Roman"/>
                      </a:endParaRPr>
                    </a:p>
                  </a:txBody>
                  <a:tcPr marL="9525" marR="9525" marT="9525" marB="9525"/>
                </a:tc>
              </a:tr>
              <a:tr h="745379">
                <a:tc>
                  <a:txBody>
                    <a:bodyPr/>
                    <a:lstStyle/>
                    <a:p>
                      <a:pPr>
                        <a:lnSpc>
                          <a:spcPct val="115000"/>
                        </a:lnSpc>
                        <a:spcAft>
                          <a:spcPts val="0"/>
                        </a:spcAft>
                      </a:pPr>
                      <a:r>
                        <a:rPr lang="es-CL" sz="2000">
                          <a:effectLst/>
                        </a:rPr>
                        <a:t>Garantía</a:t>
                      </a:r>
                      <a:endParaRPr lang="es-CL" sz="200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-El rendimiento del trabajo grupal es superior al individual</a:t>
                      </a:r>
                      <a:endParaRPr lang="es-CL" sz="2000" dirty="0">
                        <a:effectLst/>
                        <a:latin typeface="Calibri"/>
                        <a:ea typeface="Calibri"/>
                        <a:cs typeface="Times New Roman"/>
                      </a:endParaRPr>
                    </a:p>
                  </a:txBody>
                  <a:tcPr marL="9525" marR="9525" marT="9525" marB="9525"/>
                </a:tc>
              </a:tr>
              <a:tr h="1112659">
                <a:tc>
                  <a:txBody>
                    <a:bodyPr/>
                    <a:lstStyle/>
                    <a:p>
                      <a:pPr>
                        <a:lnSpc>
                          <a:spcPct val="115000"/>
                        </a:lnSpc>
                        <a:spcAft>
                          <a:spcPts val="0"/>
                        </a:spcAft>
                      </a:pPr>
                      <a:r>
                        <a:rPr lang="es-CL" sz="2000">
                          <a:effectLst/>
                        </a:rPr>
                        <a:t>Respaldo</a:t>
                      </a:r>
                      <a:endParaRPr lang="es-CL" sz="200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-El enfoque cooperativo como estrategia metodológica permite la realización de tareas académicas, con mayor facilidad. (</a:t>
                      </a:r>
                      <a:r>
                        <a:rPr lang="es-CL" sz="2000" dirty="0" err="1">
                          <a:effectLst/>
                        </a:rPr>
                        <a:t>Jonhson</a:t>
                      </a:r>
                      <a:r>
                        <a:rPr lang="es-CL" sz="2000" dirty="0">
                          <a:effectLst/>
                        </a:rPr>
                        <a:t> y </a:t>
                      </a:r>
                      <a:r>
                        <a:rPr lang="es-CL" sz="2000" dirty="0" err="1">
                          <a:effectLst/>
                        </a:rPr>
                        <a:t>Jonhson</a:t>
                      </a:r>
                      <a:r>
                        <a:rPr lang="es-CL" sz="2000" dirty="0">
                          <a:effectLst/>
                        </a:rPr>
                        <a:t>)</a:t>
                      </a:r>
                      <a:endParaRPr lang="es-CL" sz="2000" dirty="0">
                        <a:effectLst/>
                        <a:latin typeface="Calibri"/>
                        <a:ea typeface="Calibri"/>
                        <a:cs typeface="Times New Roman"/>
                      </a:endParaRPr>
                    </a:p>
                  </a:txBody>
                  <a:tcPr marL="9525" marR="9525" marT="9525" marB="9525"/>
                </a:tc>
              </a:tr>
              <a:tr h="748372">
                <a:tc>
                  <a:txBody>
                    <a:bodyPr/>
                    <a:lstStyle/>
                    <a:p>
                      <a:pPr>
                        <a:lnSpc>
                          <a:spcPct val="115000"/>
                        </a:lnSpc>
                        <a:spcAft>
                          <a:spcPts val="0"/>
                        </a:spcAft>
                      </a:pPr>
                      <a:r>
                        <a:rPr lang="es-CL" sz="2000">
                          <a:effectLst/>
                        </a:rPr>
                        <a:t>Reserva</a:t>
                      </a:r>
                      <a:endParaRPr lang="es-CL" sz="200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A menos que se realice una actividad o tipo de trabajo necesariamente individual</a:t>
                      </a:r>
                      <a:endParaRPr lang="es-CL" sz="2000" dirty="0">
                        <a:effectLst/>
                        <a:latin typeface="Calibri"/>
                        <a:ea typeface="Calibri"/>
                        <a:cs typeface="Times New Roman"/>
                      </a:endParaRPr>
                    </a:p>
                  </a:txBody>
                  <a:tcPr marL="9525" marR="9525" marT="9525" marB="9525"/>
                </a:tc>
              </a:tr>
              <a:tr h="384085">
                <a:tc>
                  <a:txBody>
                    <a:bodyPr/>
                    <a:lstStyle/>
                    <a:p>
                      <a:pPr>
                        <a:lnSpc>
                          <a:spcPct val="115000"/>
                        </a:lnSpc>
                        <a:spcAft>
                          <a:spcPts val="0"/>
                        </a:spcAft>
                      </a:pPr>
                      <a:r>
                        <a:rPr lang="es-CL" sz="2000">
                          <a:effectLst/>
                        </a:rPr>
                        <a:t>Cualificador modal </a:t>
                      </a:r>
                      <a:endParaRPr lang="es-CL" sz="2000">
                        <a:effectLst/>
                        <a:latin typeface="Calibri"/>
                        <a:ea typeface="Calibri"/>
                        <a:cs typeface="Times New Roman"/>
                      </a:endParaRPr>
                    </a:p>
                  </a:txBody>
                  <a:tcPr marL="9525" marR="9525" marT="9525" marB="9525"/>
                </a:tc>
                <a:tc>
                  <a:txBody>
                    <a:bodyPr/>
                    <a:lstStyle/>
                    <a:p>
                      <a:pPr>
                        <a:lnSpc>
                          <a:spcPct val="115000"/>
                        </a:lnSpc>
                        <a:spcAft>
                          <a:spcPts val="0"/>
                        </a:spcAft>
                      </a:pPr>
                      <a:r>
                        <a:rPr lang="es-CL" sz="2000" dirty="0">
                          <a:effectLst/>
                        </a:rPr>
                        <a:t>"Debería"</a:t>
                      </a:r>
                      <a:endParaRPr lang="es-CL" sz="2000" dirty="0">
                        <a:effectLst/>
                        <a:latin typeface="Calibri"/>
                        <a:ea typeface="Calibri"/>
                        <a:cs typeface="Times New Roman"/>
                      </a:endParaRPr>
                    </a:p>
                  </a:txBody>
                  <a:tcPr marL="9525" marR="9525" marT="9525" marB="9525"/>
                </a:tc>
              </a:tr>
            </a:tbl>
          </a:graphicData>
        </a:graphic>
      </p:graphicFrame>
      <p:sp>
        <p:nvSpPr>
          <p:cNvPr id="5" name="Rectangle 1"/>
          <p:cNvSpPr>
            <a:spLocks noChangeArrowheads="1"/>
          </p:cNvSpPr>
          <p:nvPr/>
        </p:nvSpPr>
        <p:spPr bwMode="auto">
          <a:xfrm>
            <a:off x="179512" y="6493156"/>
            <a:ext cx="411683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altLang="es-CL"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Fuente: </a:t>
            </a:r>
            <a:r>
              <a:rPr kumimoji="0" lang="es-CL" altLang="es-CL"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http://www.revista.unam.mx/vol.5/num1/art2/art2-5a.htm</a:t>
            </a:r>
            <a:r>
              <a:rPr kumimoji="0" lang="es-CL" altLang="es-CL"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CL" altLang="es-C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6503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Tipos de conclusiones o aseveraciones</a:t>
            </a:r>
            <a:endParaRPr lang="es-CL" dirty="0"/>
          </a:p>
        </p:txBody>
      </p:sp>
      <p:sp>
        <p:nvSpPr>
          <p:cNvPr id="3" name="2 Marcador de contenido"/>
          <p:cNvSpPr>
            <a:spLocks noGrp="1"/>
          </p:cNvSpPr>
          <p:nvPr>
            <p:ph idx="1"/>
          </p:nvPr>
        </p:nvSpPr>
        <p:spPr/>
        <p:txBody>
          <a:bodyPr>
            <a:normAutofit fontScale="85000" lnSpcReduction="10000"/>
          </a:bodyPr>
          <a:lstStyle/>
          <a:p>
            <a:pPr>
              <a:lnSpc>
                <a:spcPct val="110000"/>
              </a:lnSpc>
            </a:pPr>
            <a:r>
              <a:rPr lang="es-CL" altLang="es-CL" b="1" dirty="0" smtClean="0"/>
              <a:t>Hechos:</a:t>
            </a:r>
            <a:r>
              <a:rPr lang="es-CL" altLang="es-CL" dirty="0" smtClean="0"/>
              <a:t> Conclusiones que se enfocan en hechos empíricos comprobables</a:t>
            </a:r>
          </a:p>
          <a:p>
            <a:pPr>
              <a:lnSpc>
                <a:spcPct val="110000"/>
              </a:lnSpc>
            </a:pPr>
            <a:r>
              <a:rPr lang="es-CL" altLang="es-CL" b="1" dirty="0" smtClean="0"/>
              <a:t>Juicios de valor:</a:t>
            </a:r>
            <a:r>
              <a:rPr lang="es-CL" altLang="es-CL" dirty="0" smtClean="0"/>
              <a:t>  Conclusiones que implican opiniones, actitudes o evaluaciones subjetivas sobre las cosas.</a:t>
            </a:r>
          </a:p>
          <a:p>
            <a:pPr>
              <a:lnSpc>
                <a:spcPct val="110000"/>
              </a:lnSpc>
            </a:pPr>
            <a:r>
              <a:rPr lang="es-CL" altLang="es-CL" b="1" dirty="0" smtClean="0"/>
              <a:t>Juicios políticos:</a:t>
            </a:r>
            <a:r>
              <a:rPr lang="es-CL" altLang="es-CL" dirty="0" smtClean="0"/>
              <a:t> Conclusiones respecto de cursos de acción que deben ser tomados respecto de   un asunto</a:t>
            </a:r>
          </a:p>
          <a:p>
            <a:pPr>
              <a:lnSpc>
                <a:spcPct val="110000"/>
              </a:lnSpc>
            </a:pPr>
            <a:r>
              <a:rPr lang="es-CL" altLang="es-CL" b="1" dirty="0" smtClean="0"/>
              <a:t>Definiciones/Clasificaciones: </a:t>
            </a:r>
            <a:r>
              <a:rPr lang="es-CL" altLang="es-CL" dirty="0" smtClean="0"/>
              <a:t> Dan cuenta de los criterios que son usados para definir algo o clasificarlo</a:t>
            </a:r>
          </a:p>
          <a:p>
            <a:endParaRPr lang="es-CL" dirty="0"/>
          </a:p>
        </p:txBody>
      </p:sp>
    </p:spTree>
    <p:extLst>
      <p:ext uri="{BB962C8B-B14F-4D97-AF65-F5344CB8AC3E}">
        <p14:creationId xmlns:p14="http://schemas.microsoft.com/office/powerpoint/2010/main" val="2829705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Dos nociones olvidadas del modelo</a:t>
            </a:r>
            <a:endParaRPr lang="es-CL" dirty="0"/>
          </a:p>
        </p:txBody>
      </p:sp>
      <p:sp>
        <p:nvSpPr>
          <p:cNvPr id="3" name="2 Marcador de contenido"/>
          <p:cNvSpPr>
            <a:spLocks noGrp="1"/>
          </p:cNvSpPr>
          <p:nvPr>
            <p:ph idx="1"/>
          </p:nvPr>
        </p:nvSpPr>
        <p:spPr/>
        <p:txBody>
          <a:bodyPr>
            <a:normAutofit lnSpcReduction="10000"/>
          </a:bodyPr>
          <a:lstStyle/>
          <a:p>
            <a:r>
              <a:rPr lang="es-CL" dirty="0" smtClean="0"/>
              <a:t>Campo: ámbito específico del conocimiento en el cual se sustenta la garantía</a:t>
            </a:r>
          </a:p>
          <a:p>
            <a:r>
              <a:rPr lang="es-CL" dirty="0" smtClean="0"/>
              <a:t>Argumentos dependientes del campo y argumentos independientes del campo (</a:t>
            </a:r>
            <a:r>
              <a:rPr lang="es-CL" dirty="0" err="1" smtClean="0"/>
              <a:t>Topica</a:t>
            </a:r>
            <a:r>
              <a:rPr lang="es-CL" dirty="0" smtClean="0"/>
              <a:t>)</a:t>
            </a:r>
          </a:p>
          <a:p>
            <a:r>
              <a:rPr lang="es-CL" dirty="0" smtClean="0"/>
              <a:t>Perspectiva: punto de vista desde el cual se construye el argumento. </a:t>
            </a:r>
            <a:r>
              <a:rPr lang="es-CL" dirty="0" err="1" smtClean="0"/>
              <a:t>E.g.Uso</a:t>
            </a:r>
            <a:r>
              <a:rPr lang="es-CL" dirty="0" smtClean="0"/>
              <a:t> de la pastilla del día después (mujer violada, curas, políticos católicos, políticos liberales, etc.)</a:t>
            </a:r>
            <a:endParaRPr lang="es-CL" dirty="0"/>
          </a:p>
        </p:txBody>
      </p:sp>
    </p:spTree>
    <p:extLst>
      <p:ext uri="{BB962C8B-B14F-4D97-AF65-F5344CB8AC3E}">
        <p14:creationId xmlns:p14="http://schemas.microsoft.com/office/powerpoint/2010/main" val="643831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smtClean="0"/>
              <a:t>La nueva Retórica de </a:t>
            </a:r>
            <a:r>
              <a:rPr lang="es-CL" sz="2500" dirty="0" err="1" smtClean="0"/>
              <a:t>Chäim</a:t>
            </a:r>
            <a:r>
              <a:rPr lang="es-CL" sz="2500" dirty="0" smtClean="0"/>
              <a:t> </a:t>
            </a:r>
            <a:r>
              <a:rPr lang="es-CL" sz="2500" dirty="0" err="1" smtClean="0"/>
              <a:t>Perelman</a:t>
            </a:r>
            <a:r>
              <a:rPr lang="es-CL" sz="2500" dirty="0" smtClean="0"/>
              <a:t> &amp; Lucy </a:t>
            </a:r>
            <a:r>
              <a:rPr lang="es-CL" sz="2500" dirty="0" err="1" smtClean="0"/>
              <a:t>Olbrechts-Tyteca</a:t>
            </a:r>
            <a:endParaRPr lang="es-CL" sz="2500" dirty="0"/>
          </a:p>
        </p:txBody>
      </p:sp>
      <p:sp>
        <p:nvSpPr>
          <p:cNvPr id="3" name="2 Marcador de contenido"/>
          <p:cNvSpPr>
            <a:spLocks noGrp="1"/>
          </p:cNvSpPr>
          <p:nvPr>
            <p:ph idx="1"/>
          </p:nvPr>
        </p:nvSpPr>
        <p:spPr/>
        <p:txBody>
          <a:bodyPr/>
          <a:lstStyle/>
          <a:p>
            <a:pPr algn="just"/>
            <a:r>
              <a:rPr lang="es-ES" altLang="es-CL" dirty="0"/>
              <a:t>Argumentar:</a:t>
            </a:r>
          </a:p>
          <a:p>
            <a:pPr lvl="1" algn="just"/>
            <a:r>
              <a:rPr lang="es-ES" altLang="es-CL" dirty="0"/>
              <a:t>Influir, por medio del discurso, en la intensidad de la adhesión de un auditorio a cierta tesis. Supone, por tanto,  la existencia de un contacto intelectual.</a:t>
            </a:r>
          </a:p>
          <a:p>
            <a:pPr lvl="1" algn="just">
              <a:buNone/>
            </a:pPr>
            <a:endParaRPr lang="es-ES" altLang="es-CL" dirty="0"/>
          </a:p>
          <a:p>
            <a:pPr lvl="1" algn="just"/>
            <a:r>
              <a:rPr lang="es-ES" altLang="es-CL" dirty="0"/>
              <a:t>Debe existir una comunidad efectiva de personas o comunidad intelectual que esté de acuerdo en debatir juntos una cuestión determinada. </a:t>
            </a:r>
          </a:p>
          <a:p>
            <a:endParaRPr lang="es-CL" dirty="0"/>
          </a:p>
        </p:txBody>
      </p:sp>
    </p:spTree>
    <p:extLst>
      <p:ext uri="{BB962C8B-B14F-4D97-AF65-F5344CB8AC3E}">
        <p14:creationId xmlns:p14="http://schemas.microsoft.com/office/powerpoint/2010/main" val="1057890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smtClean="0"/>
              <a:t>La nueva Retórica de </a:t>
            </a:r>
            <a:r>
              <a:rPr lang="es-CL" sz="2500" dirty="0" err="1" smtClean="0"/>
              <a:t>Chäim</a:t>
            </a:r>
            <a:r>
              <a:rPr lang="es-CL" sz="2500" dirty="0" smtClean="0"/>
              <a:t> </a:t>
            </a:r>
            <a:r>
              <a:rPr lang="es-CL" sz="2500" dirty="0" err="1" smtClean="0"/>
              <a:t>Perelman</a:t>
            </a:r>
            <a:r>
              <a:rPr lang="es-CL" sz="2500" dirty="0" smtClean="0"/>
              <a:t> &amp; Lucy </a:t>
            </a:r>
            <a:r>
              <a:rPr lang="es-CL" sz="2500" dirty="0" err="1" smtClean="0"/>
              <a:t>Olbrechts-Tyteca</a:t>
            </a:r>
            <a:endParaRPr lang="es-CL" sz="2500" dirty="0"/>
          </a:p>
        </p:txBody>
      </p:sp>
      <p:sp>
        <p:nvSpPr>
          <p:cNvPr id="3" name="2 Marcador de contenido"/>
          <p:cNvSpPr>
            <a:spLocks noGrp="1"/>
          </p:cNvSpPr>
          <p:nvPr>
            <p:ph idx="1"/>
          </p:nvPr>
        </p:nvSpPr>
        <p:spPr/>
        <p:txBody>
          <a:bodyPr>
            <a:normAutofit lnSpcReduction="10000"/>
          </a:bodyPr>
          <a:lstStyle/>
          <a:p>
            <a:pPr algn="just">
              <a:defRPr/>
            </a:pPr>
            <a:r>
              <a:rPr lang="es-ES" dirty="0"/>
              <a:t>Contacto intelectual (Condiciones previas): </a:t>
            </a:r>
          </a:p>
          <a:p>
            <a:pPr lvl="1" algn="just">
              <a:defRPr/>
            </a:pPr>
            <a:r>
              <a:rPr lang="es-ES" dirty="0"/>
              <a:t>Es preciso atribuir un valor a la adhesión de los interlocutores, a su consentimiento, a su concurso mental. Significa que la opinión de esas personas cuenta.</a:t>
            </a:r>
          </a:p>
          <a:p>
            <a:pPr lvl="1" algn="just">
              <a:defRPr/>
            </a:pPr>
            <a:r>
              <a:rPr lang="es-ES" dirty="0"/>
              <a:t>Querer convencer a alguien implica cierta modestia por parte de la persona que argumenta. Existe una admisión de que lo que dice no constituye un dogma de fe y de que debe persuadir al interlocutor.</a:t>
            </a:r>
          </a:p>
          <a:p>
            <a:endParaRPr lang="es-CL" dirty="0"/>
          </a:p>
        </p:txBody>
      </p:sp>
    </p:spTree>
    <p:extLst>
      <p:ext uri="{BB962C8B-B14F-4D97-AF65-F5344CB8AC3E}">
        <p14:creationId xmlns:p14="http://schemas.microsoft.com/office/powerpoint/2010/main" val="244836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1400"/>
            <a:ext cx="8229600" cy="1143000"/>
          </a:xfrm>
        </p:spPr>
        <p:txBody>
          <a:bodyPr/>
          <a:lstStyle/>
          <a:p>
            <a:r>
              <a:rPr lang="es-CL" dirty="0" smtClean="0"/>
              <a:t>Esquema</a:t>
            </a:r>
            <a:endParaRPr lang="es-CL" dirty="0"/>
          </a:p>
        </p:txBody>
      </p:sp>
      <p:sp>
        <p:nvSpPr>
          <p:cNvPr id="3" name="2 Marcador de contenido"/>
          <p:cNvSpPr>
            <a:spLocks noGrp="1"/>
          </p:cNvSpPr>
          <p:nvPr>
            <p:ph idx="1"/>
          </p:nvPr>
        </p:nvSpPr>
        <p:spPr>
          <a:xfrm>
            <a:off x="0" y="1052736"/>
            <a:ext cx="9036496" cy="5616624"/>
          </a:xfrm>
        </p:spPr>
        <p:txBody>
          <a:bodyPr>
            <a:normAutofit lnSpcReduction="10000"/>
          </a:bodyPr>
          <a:lstStyle/>
          <a:p>
            <a:pPr marL="0" indent="0">
              <a:buNone/>
            </a:pPr>
            <a:endParaRPr lang="es-CL" sz="2400" dirty="0" smtClean="0"/>
          </a:p>
          <a:p>
            <a:r>
              <a:rPr lang="es-CL" sz="2400" dirty="0" smtClean="0"/>
              <a:t>Propósito de la presentación</a:t>
            </a:r>
          </a:p>
          <a:p>
            <a:r>
              <a:rPr lang="es-CL" sz="2400" dirty="0" smtClean="0"/>
              <a:t>Síntesis previa: los objetivos de los modelos de argumentación</a:t>
            </a:r>
          </a:p>
          <a:p>
            <a:r>
              <a:rPr lang="es-CL" sz="2400" dirty="0" smtClean="0"/>
              <a:t>El </a:t>
            </a:r>
            <a:r>
              <a:rPr lang="es-CL" sz="2400" dirty="0" err="1" smtClean="0"/>
              <a:t>trivium</a:t>
            </a:r>
            <a:r>
              <a:rPr lang="es-CL" sz="2400" dirty="0" smtClean="0"/>
              <a:t>, los sofistas y Platón</a:t>
            </a:r>
          </a:p>
          <a:p>
            <a:r>
              <a:rPr lang="es-CL" sz="2400" dirty="0" smtClean="0"/>
              <a:t>Aristóteles</a:t>
            </a:r>
          </a:p>
          <a:p>
            <a:r>
              <a:rPr lang="es-CL" sz="2400" dirty="0" smtClean="0"/>
              <a:t>Toulmin</a:t>
            </a:r>
          </a:p>
          <a:p>
            <a:r>
              <a:rPr lang="es-CL" sz="2400" dirty="0" smtClean="0"/>
              <a:t>La nueva retórica de </a:t>
            </a:r>
            <a:r>
              <a:rPr lang="es-CL" sz="2400" dirty="0" err="1" smtClean="0"/>
              <a:t>Perelman</a:t>
            </a:r>
            <a:r>
              <a:rPr lang="es-CL" sz="2400" dirty="0" smtClean="0"/>
              <a:t> y </a:t>
            </a:r>
            <a:r>
              <a:rPr lang="es-CL" sz="2400" dirty="0" err="1" smtClean="0"/>
              <a:t>Olbrechts-Tyteca</a:t>
            </a:r>
            <a:endParaRPr lang="es-CL" sz="2400" dirty="0" smtClean="0"/>
          </a:p>
          <a:p>
            <a:r>
              <a:rPr lang="es-CL" sz="2400" dirty="0" smtClean="0"/>
              <a:t>La pragma-dialéctica de van Eemeren &amp; </a:t>
            </a:r>
            <a:r>
              <a:rPr lang="es-CL" sz="2400" dirty="0" err="1" smtClean="0"/>
              <a:t>Grotendorst</a:t>
            </a:r>
            <a:endParaRPr lang="es-CL" sz="2400" dirty="0" smtClean="0"/>
          </a:p>
          <a:p>
            <a:r>
              <a:rPr lang="es-CL" sz="2400" dirty="0" smtClean="0"/>
              <a:t>La teoría epistémica de Biro &amp; Siegel</a:t>
            </a:r>
          </a:p>
          <a:p>
            <a:r>
              <a:rPr lang="es-CL" sz="2400" dirty="0" smtClean="0"/>
              <a:t>Algunas orientaciones didácticas para la enseñanza de la </a:t>
            </a:r>
            <a:r>
              <a:rPr lang="es-CL" sz="2400" dirty="0" smtClean="0"/>
              <a:t>argumentación</a:t>
            </a:r>
          </a:p>
          <a:p>
            <a:r>
              <a:rPr lang="es-CL" sz="2400" dirty="0"/>
              <a:t>C</a:t>
            </a:r>
            <a:r>
              <a:rPr lang="es-CL" sz="2400" dirty="0" smtClean="0"/>
              <a:t>orrelatos </a:t>
            </a:r>
            <a:r>
              <a:rPr lang="es-CL" sz="2400" dirty="0" smtClean="0"/>
              <a:t>lingüísticos de la argumentación</a:t>
            </a:r>
          </a:p>
          <a:p>
            <a:r>
              <a:rPr lang="es-CL" sz="2400" dirty="0" smtClean="0"/>
              <a:t>Bibliografía y Recursos en línea</a:t>
            </a:r>
          </a:p>
          <a:p>
            <a:endParaRPr lang="es-CL" dirty="0" smtClean="0"/>
          </a:p>
          <a:p>
            <a:pPr marL="0" indent="0">
              <a:buNone/>
            </a:pPr>
            <a:endParaRPr lang="es-CL" dirty="0" smtClean="0"/>
          </a:p>
        </p:txBody>
      </p:sp>
    </p:spTree>
    <p:extLst>
      <p:ext uri="{BB962C8B-B14F-4D97-AF65-F5344CB8AC3E}">
        <p14:creationId xmlns:p14="http://schemas.microsoft.com/office/powerpoint/2010/main" val="2317219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smtClean="0"/>
              <a:t>La nueva Retórica de </a:t>
            </a:r>
            <a:r>
              <a:rPr lang="es-CL" sz="2500" dirty="0" err="1" smtClean="0"/>
              <a:t>Chäim</a:t>
            </a:r>
            <a:r>
              <a:rPr lang="es-CL" sz="2500" dirty="0" smtClean="0"/>
              <a:t> </a:t>
            </a:r>
            <a:r>
              <a:rPr lang="es-CL" sz="2500" dirty="0" err="1" smtClean="0"/>
              <a:t>Perelman</a:t>
            </a:r>
            <a:r>
              <a:rPr lang="es-CL" sz="2500" dirty="0" smtClean="0"/>
              <a:t> &amp; Lucy </a:t>
            </a:r>
            <a:r>
              <a:rPr lang="es-CL" sz="2500" dirty="0" err="1" smtClean="0"/>
              <a:t>Olbrechts-Tyteca</a:t>
            </a:r>
            <a:endParaRPr lang="es-CL" sz="2500" dirty="0"/>
          </a:p>
        </p:txBody>
      </p:sp>
      <p:sp>
        <p:nvSpPr>
          <p:cNvPr id="3" name="2 Marcador de contenido"/>
          <p:cNvSpPr>
            <a:spLocks noGrp="1"/>
          </p:cNvSpPr>
          <p:nvPr>
            <p:ph idx="1"/>
          </p:nvPr>
        </p:nvSpPr>
        <p:spPr/>
        <p:txBody>
          <a:bodyPr/>
          <a:lstStyle/>
          <a:p>
            <a:pPr algn="just"/>
            <a:r>
              <a:rPr lang="es-ES" altLang="es-CL" dirty="0"/>
              <a:t>Orador: </a:t>
            </a:r>
          </a:p>
          <a:p>
            <a:pPr lvl="1" algn="just"/>
            <a:r>
              <a:rPr lang="es-ES" altLang="es-CL" dirty="0"/>
              <a:t>Será autorizado a tomar la palabra según el valor que el auditorio le asigne. Puede depender de su calidad, autoridad, edad o apariencia.</a:t>
            </a:r>
          </a:p>
          <a:p>
            <a:endParaRPr lang="es-CL" dirty="0"/>
          </a:p>
        </p:txBody>
      </p:sp>
    </p:spTree>
    <p:extLst>
      <p:ext uri="{BB962C8B-B14F-4D97-AF65-F5344CB8AC3E}">
        <p14:creationId xmlns:p14="http://schemas.microsoft.com/office/powerpoint/2010/main" val="3449424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3" name="2 Marcador de contenido"/>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s-ES" dirty="0" smtClean="0"/>
              <a:t>Auditorio o Audiencia:</a:t>
            </a:r>
          </a:p>
          <a:p>
            <a:pPr lvl="1" algn="just" eaLnBrk="1" fontAlgn="auto" hangingPunct="1">
              <a:spcAft>
                <a:spcPts val="0"/>
              </a:spcAft>
              <a:buFont typeface="Arial" pitchFamily="34" charset="0"/>
              <a:buChar char="–"/>
              <a:defRPr/>
            </a:pPr>
            <a:r>
              <a:rPr lang="es-ES" dirty="0" smtClean="0"/>
              <a:t>El conjunto de aquellos en quienes el orador quiere influir con su argumentación.</a:t>
            </a:r>
          </a:p>
          <a:p>
            <a:pPr lvl="1" algn="just" eaLnBrk="1" fontAlgn="auto" hangingPunct="1">
              <a:spcAft>
                <a:spcPts val="0"/>
              </a:spcAft>
              <a:buFont typeface="Arial" pitchFamily="34" charset="0"/>
              <a:buChar char="–"/>
              <a:defRPr/>
            </a:pPr>
            <a:r>
              <a:rPr lang="es-ES" dirty="0" smtClean="0"/>
              <a:t>El conocimiento, por parte del orador, de aquellos cuya adhesión quiere obtener, es una condición previa a toda argumentación. </a:t>
            </a:r>
          </a:p>
          <a:p>
            <a:pPr lvl="1" algn="just" eaLnBrk="1" fontAlgn="auto" hangingPunct="1">
              <a:spcAft>
                <a:spcPts val="0"/>
              </a:spcAft>
              <a:buFont typeface="Arial" pitchFamily="34" charset="0"/>
              <a:buChar char="–"/>
              <a:defRPr/>
            </a:pPr>
            <a:r>
              <a:rPr lang="es-ES" dirty="0" smtClean="0"/>
              <a:t>Para lograr una argumentación persuasiva, se debe concebir al presunto auditorio lo más cerca posible de la realidad. Una imagen inadecuada del auditorio puede tener consecuencias lamentables.</a:t>
            </a:r>
          </a:p>
          <a:p>
            <a:pPr lvl="1" algn="just" eaLnBrk="1" fontAlgn="auto" hangingPunct="1">
              <a:spcAft>
                <a:spcPts val="0"/>
              </a:spcAft>
              <a:buFont typeface="Arial" pitchFamily="34" charset="0"/>
              <a:buChar char="–"/>
              <a:defRPr/>
            </a:pPr>
            <a:endParaRPr lang="es-ES" dirty="0" smtClean="0"/>
          </a:p>
          <a:p>
            <a:pPr lvl="1" algn="just" eaLnBrk="1" fontAlgn="auto" hangingPunct="1">
              <a:spcAft>
                <a:spcPts val="0"/>
              </a:spcAft>
              <a:buFont typeface="Arial" pitchFamily="34" charset="0"/>
              <a:buNone/>
              <a:defRPr/>
            </a:pPr>
            <a:endParaRPr lang="es-ES" dirty="0" smtClean="0"/>
          </a:p>
        </p:txBody>
      </p:sp>
      <p:sp>
        <p:nvSpPr>
          <p:cNvPr id="4" name="3 Marcador de número de diapositiva"/>
          <p:cNvSpPr>
            <a:spLocks noGrp="1"/>
          </p:cNvSpPr>
          <p:nvPr>
            <p:ph type="sldNum" sz="quarter" idx="12"/>
          </p:nvPr>
        </p:nvSpPr>
        <p:spPr/>
        <p:txBody>
          <a:bodyPr/>
          <a:lstStyle/>
          <a:p>
            <a:pPr>
              <a:defRPr/>
            </a:pPr>
            <a:fld id="{24BCB0A8-9564-4833-8A4F-A5259C64AC29}" type="slidenum">
              <a:rPr lang="es-ES"/>
              <a:pPr>
                <a:defRPr/>
              </a:pPr>
              <a:t>21</a:t>
            </a:fld>
            <a:endParaRPr lang="es-ES"/>
          </a:p>
        </p:txBody>
      </p:sp>
    </p:spTree>
    <p:extLst>
      <p:ext uri="{BB962C8B-B14F-4D97-AF65-F5344CB8AC3E}">
        <p14:creationId xmlns:p14="http://schemas.microsoft.com/office/powerpoint/2010/main" val="845982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3" name="2 Marcador de contenido"/>
          <p:cNvSpPr>
            <a:spLocks noGrp="1"/>
          </p:cNvSpPr>
          <p:nvPr>
            <p:ph idx="1"/>
          </p:nvPr>
        </p:nvSpPr>
        <p:spPr>
          <a:xfrm>
            <a:off x="457200" y="1600200"/>
            <a:ext cx="8229600" cy="4757738"/>
          </a:xfrm>
        </p:spPr>
        <p:txBody>
          <a:bodyPr rtlCol="0">
            <a:normAutofit lnSpcReduction="10000"/>
          </a:bodyPr>
          <a:lstStyle/>
          <a:p>
            <a:pPr algn="just" eaLnBrk="1" fontAlgn="auto" hangingPunct="1">
              <a:spcAft>
                <a:spcPts val="0"/>
              </a:spcAft>
              <a:buFont typeface="Arial" pitchFamily="34" charset="0"/>
              <a:buChar char="•"/>
              <a:defRPr/>
            </a:pPr>
            <a:r>
              <a:rPr lang="es-ES" dirty="0" smtClean="0"/>
              <a:t>Adaptación del orador al auditorio:</a:t>
            </a:r>
          </a:p>
          <a:p>
            <a:pPr lvl="1" algn="just" eaLnBrk="1" fontAlgn="auto" hangingPunct="1">
              <a:spcAft>
                <a:spcPts val="0"/>
              </a:spcAft>
              <a:buFont typeface="Arial" pitchFamily="34" charset="0"/>
              <a:buChar char="–"/>
              <a:defRPr/>
            </a:pPr>
            <a:r>
              <a:rPr lang="es-ES" dirty="0" smtClean="0"/>
              <a:t>Lo importante no está en saber lo que el orador considera verdadero o convincente, sino cuál es la opinión de aquellos a quienes va dirigida la argumentación.</a:t>
            </a:r>
          </a:p>
          <a:p>
            <a:pPr lvl="1" algn="just" eaLnBrk="1" fontAlgn="auto" hangingPunct="1">
              <a:spcAft>
                <a:spcPts val="0"/>
              </a:spcAft>
              <a:buFont typeface="Arial" pitchFamily="34" charset="0"/>
              <a:buChar char="–"/>
              <a:defRPr/>
            </a:pPr>
            <a:r>
              <a:rPr lang="es-ES" dirty="0" smtClean="0"/>
              <a:t>El orador apasionado no presta suficiente atención al auditorio al que se dirige: llevado por el entusiasmo, imagina que el auditorio es sensible a los mismos argumentos que lo han persuadido a él. La pasión conduce a una mala elección de razones.</a:t>
            </a:r>
          </a:p>
        </p:txBody>
      </p:sp>
      <p:sp>
        <p:nvSpPr>
          <p:cNvPr id="4" name="3 Marcador de número de diapositiva"/>
          <p:cNvSpPr>
            <a:spLocks noGrp="1"/>
          </p:cNvSpPr>
          <p:nvPr>
            <p:ph type="sldNum" sz="quarter" idx="12"/>
          </p:nvPr>
        </p:nvSpPr>
        <p:spPr/>
        <p:txBody>
          <a:bodyPr/>
          <a:lstStyle/>
          <a:p>
            <a:pPr>
              <a:defRPr/>
            </a:pPr>
            <a:fld id="{84B4EE95-1081-4D34-B7D9-E30C717852D7}" type="slidenum">
              <a:rPr lang="es-ES"/>
              <a:pPr>
                <a:defRPr/>
              </a:pPr>
              <a:t>22</a:t>
            </a:fld>
            <a:endParaRPr lang="es-ES"/>
          </a:p>
        </p:txBody>
      </p:sp>
    </p:spTree>
    <p:extLst>
      <p:ext uri="{BB962C8B-B14F-4D97-AF65-F5344CB8AC3E}">
        <p14:creationId xmlns:p14="http://schemas.microsoft.com/office/powerpoint/2010/main" val="2018883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87"/>
          </a:xfrm>
        </p:spPr>
        <p:txBody>
          <a:bodyPr rtlCol="0">
            <a:normAutofit/>
          </a:bodyPr>
          <a:lstStyle/>
          <a:p>
            <a:pPr>
              <a:defRPr/>
            </a:pPr>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ES" sz="2500" dirty="0" smtClean="0"/>
          </a:p>
        </p:txBody>
      </p:sp>
      <p:sp>
        <p:nvSpPr>
          <p:cNvPr id="8195" name="2 Marcador de contenido"/>
          <p:cNvSpPr>
            <a:spLocks noGrp="1"/>
          </p:cNvSpPr>
          <p:nvPr>
            <p:ph idx="1"/>
          </p:nvPr>
        </p:nvSpPr>
        <p:spPr>
          <a:xfrm>
            <a:off x="539552" y="1484784"/>
            <a:ext cx="7787208" cy="3793604"/>
          </a:xfrm>
        </p:spPr>
        <p:txBody>
          <a:bodyPr/>
          <a:lstStyle/>
          <a:p>
            <a:pPr algn="just"/>
            <a:r>
              <a:rPr lang="es-ES" altLang="es-CL" dirty="0" smtClean="0"/>
              <a:t>Al auditorio le corresponde el papel más importante para determinar la calidad de la argumentación y el comportamiento de los oradores. </a:t>
            </a:r>
          </a:p>
          <a:p>
            <a:pPr eaLnBrk="1" hangingPunct="1">
              <a:buFont typeface="Arial" charset="0"/>
              <a:buNone/>
            </a:pPr>
            <a:endParaRPr lang="es-ES" altLang="es-CL" dirty="0" smtClean="0"/>
          </a:p>
          <a:p>
            <a:pPr eaLnBrk="1" hangingPunct="1"/>
            <a:endParaRPr lang="es-ES" altLang="es-CL" dirty="0" smtClean="0"/>
          </a:p>
          <a:p>
            <a:pPr eaLnBrk="1" hangingPunct="1"/>
            <a:endParaRPr lang="es-ES" altLang="es-CL" dirty="0" smtClean="0"/>
          </a:p>
          <a:p>
            <a:pPr eaLnBrk="1" hangingPunct="1"/>
            <a:endParaRPr lang="es-ES" altLang="es-CL" dirty="0" smtClean="0"/>
          </a:p>
        </p:txBody>
      </p:sp>
      <p:sp>
        <p:nvSpPr>
          <p:cNvPr id="4" name="3 Marcador de número de diapositiva"/>
          <p:cNvSpPr>
            <a:spLocks noGrp="1"/>
          </p:cNvSpPr>
          <p:nvPr>
            <p:ph type="sldNum" sz="quarter" idx="12"/>
          </p:nvPr>
        </p:nvSpPr>
        <p:spPr/>
        <p:txBody>
          <a:bodyPr/>
          <a:lstStyle/>
          <a:p>
            <a:pPr>
              <a:defRPr/>
            </a:pPr>
            <a:fld id="{0AF78AA3-06AF-4DF1-8B80-1158C869E52F}" type="slidenum">
              <a:rPr lang="es-ES"/>
              <a:pPr>
                <a:defRPr/>
              </a:pPr>
              <a:t>23</a:t>
            </a:fld>
            <a:endParaRPr lang="es-ES"/>
          </a:p>
        </p:txBody>
      </p:sp>
    </p:spTree>
    <p:extLst>
      <p:ext uri="{BB962C8B-B14F-4D97-AF65-F5344CB8AC3E}">
        <p14:creationId xmlns:p14="http://schemas.microsoft.com/office/powerpoint/2010/main" val="1470088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9219" name="2 Marcador de contenido"/>
          <p:cNvSpPr>
            <a:spLocks noGrp="1"/>
          </p:cNvSpPr>
          <p:nvPr>
            <p:ph idx="1"/>
          </p:nvPr>
        </p:nvSpPr>
        <p:spPr>
          <a:xfrm>
            <a:off x="457200" y="1600200"/>
            <a:ext cx="8229600" cy="4757738"/>
          </a:xfrm>
        </p:spPr>
        <p:txBody>
          <a:bodyPr/>
          <a:lstStyle/>
          <a:p>
            <a:pPr algn="just" eaLnBrk="1" hangingPunct="1"/>
            <a:r>
              <a:rPr lang="es-ES" altLang="es-CL" dirty="0" smtClean="0"/>
              <a:t>La búsqueda de una técnica argumentativa que se impone indiferentemente a todos los auditorios compuestos por personas competentes o razonables está relacionada con la búsqueda de la objetividad, del deseo de trascender las particularidades históricas o locales de forma que todos acepten las tesis defendidas.</a:t>
            </a:r>
          </a:p>
          <a:p>
            <a:pPr algn="just" eaLnBrk="1" hangingPunct="1">
              <a:buFont typeface="Arial" charset="0"/>
              <a:buNone/>
            </a:pPr>
            <a:endParaRPr lang="es-ES" altLang="es-CL" dirty="0" smtClean="0"/>
          </a:p>
        </p:txBody>
      </p:sp>
      <p:sp>
        <p:nvSpPr>
          <p:cNvPr id="4" name="3 Marcador de número de diapositiva"/>
          <p:cNvSpPr>
            <a:spLocks noGrp="1"/>
          </p:cNvSpPr>
          <p:nvPr>
            <p:ph type="sldNum" sz="quarter" idx="12"/>
          </p:nvPr>
        </p:nvSpPr>
        <p:spPr/>
        <p:txBody>
          <a:bodyPr/>
          <a:lstStyle/>
          <a:p>
            <a:pPr>
              <a:defRPr/>
            </a:pPr>
            <a:fld id="{79934AF9-6950-4EA5-8EF9-8E8318F77835}" type="slidenum">
              <a:rPr lang="es-ES"/>
              <a:pPr>
                <a:defRPr/>
              </a:pPr>
              <a:t>24</a:t>
            </a:fld>
            <a:endParaRPr lang="es-ES"/>
          </a:p>
        </p:txBody>
      </p:sp>
    </p:spTree>
    <p:extLst>
      <p:ext uri="{BB962C8B-B14F-4D97-AF65-F5344CB8AC3E}">
        <p14:creationId xmlns:p14="http://schemas.microsoft.com/office/powerpoint/2010/main" val="2784262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10243" name="2 Marcador de contenido"/>
          <p:cNvSpPr>
            <a:spLocks noGrp="1"/>
          </p:cNvSpPr>
          <p:nvPr>
            <p:ph idx="1"/>
          </p:nvPr>
        </p:nvSpPr>
        <p:spPr/>
        <p:txBody>
          <a:bodyPr/>
          <a:lstStyle/>
          <a:p>
            <a:pPr eaLnBrk="1" hangingPunct="1"/>
            <a:r>
              <a:rPr lang="es-ES" altLang="es-CL" smtClean="0"/>
              <a:t>Persuadir: </a:t>
            </a:r>
          </a:p>
          <a:p>
            <a:pPr lvl="1" algn="just" eaLnBrk="1" hangingPunct="1"/>
            <a:r>
              <a:rPr lang="es-ES" altLang="es-CL" smtClean="0"/>
              <a:t>Para aquel que se preocupa por el resultado, persuadir es más que convencer, al ser la convicción la primera fase que induce a la acción.</a:t>
            </a:r>
          </a:p>
          <a:p>
            <a:pPr lvl="1" algn="just" eaLnBrk="1" hangingPunct="1">
              <a:buFont typeface="Arial" charset="0"/>
              <a:buNone/>
            </a:pPr>
            <a:endParaRPr lang="es-ES" altLang="es-CL" smtClean="0"/>
          </a:p>
          <a:p>
            <a:pPr eaLnBrk="1" hangingPunct="1"/>
            <a:r>
              <a:rPr lang="es-ES" altLang="es-CL" smtClean="0"/>
              <a:t>Convencer:</a:t>
            </a:r>
          </a:p>
          <a:p>
            <a:pPr lvl="1" algn="just" eaLnBrk="1" hangingPunct="1"/>
            <a:r>
              <a:rPr lang="es-ES" altLang="es-CL" smtClean="0"/>
              <a:t>Para aquel que está preocupado por el carácter racional de la adhesión, convencer es más que persuadir.</a:t>
            </a:r>
          </a:p>
          <a:p>
            <a:pPr eaLnBrk="1" hangingPunct="1"/>
            <a:endParaRPr lang="es-ES" altLang="es-CL" smtClean="0"/>
          </a:p>
          <a:p>
            <a:pPr eaLnBrk="1" hangingPunct="1"/>
            <a:endParaRPr lang="es-ES" altLang="es-CL" smtClean="0"/>
          </a:p>
          <a:p>
            <a:pPr eaLnBrk="1" hangingPunct="1"/>
            <a:endParaRPr lang="es-ES" altLang="es-CL" smtClean="0"/>
          </a:p>
          <a:p>
            <a:pPr lvl="1" eaLnBrk="1" hangingPunct="1"/>
            <a:endParaRPr lang="es-ES" altLang="es-CL" smtClean="0"/>
          </a:p>
          <a:p>
            <a:pPr lvl="1" eaLnBrk="1" hangingPunct="1"/>
            <a:endParaRPr lang="es-ES" altLang="es-CL" smtClean="0"/>
          </a:p>
          <a:p>
            <a:pPr lvl="1" eaLnBrk="1" hangingPunct="1">
              <a:buFont typeface="Arial" charset="0"/>
              <a:buNone/>
            </a:pPr>
            <a:endParaRPr lang="es-ES" altLang="es-CL" smtClean="0"/>
          </a:p>
        </p:txBody>
      </p:sp>
      <p:sp>
        <p:nvSpPr>
          <p:cNvPr id="4" name="3 Marcador de número de diapositiva"/>
          <p:cNvSpPr>
            <a:spLocks noGrp="1"/>
          </p:cNvSpPr>
          <p:nvPr>
            <p:ph type="sldNum" sz="quarter" idx="12"/>
          </p:nvPr>
        </p:nvSpPr>
        <p:spPr/>
        <p:txBody>
          <a:bodyPr/>
          <a:lstStyle/>
          <a:p>
            <a:pPr>
              <a:defRPr/>
            </a:pPr>
            <a:fld id="{C235365C-A167-4C95-ACCE-870DD3232C23}" type="slidenum">
              <a:rPr lang="es-ES"/>
              <a:pPr>
                <a:defRPr/>
              </a:pPr>
              <a:t>25</a:t>
            </a:fld>
            <a:endParaRPr lang="es-ES"/>
          </a:p>
        </p:txBody>
      </p:sp>
    </p:spTree>
    <p:extLst>
      <p:ext uri="{BB962C8B-B14F-4D97-AF65-F5344CB8AC3E}">
        <p14:creationId xmlns:p14="http://schemas.microsoft.com/office/powerpoint/2010/main" val="1011414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11267" name="2 Marcador de contenido"/>
          <p:cNvSpPr>
            <a:spLocks noGrp="1"/>
          </p:cNvSpPr>
          <p:nvPr>
            <p:ph idx="1"/>
          </p:nvPr>
        </p:nvSpPr>
        <p:spPr/>
        <p:txBody>
          <a:bodyPr/>
          <a:lstStyle/>
          <a:p>
            <a:pPr algn="just" eaLnBrk="1" hangingPunct="1"/>
            <a:r>
              <a:rPr lang="es-ES" altLang="es-CL" smtClean="0"/>
              <a:t>Para Perelman y Olbrechts-Tyteca, la argumentación persuasiva solo pretende servir para un auditorio particular mientras que la argumentación convincente se supone que obtiene la adhesión de todo ser racional apelando a un conjunto de hechos y verdades que son válidos para toda persona dotada de razón. </a:t>
            </a:r>
          </a:p>
        </p:txBody>
      </p:sp>
      <p:sp>
        <p:nvSpPr>
          <p:cNvPr id="4" name="3 Marcador de número de diapositiva"/>
          <p:cNvSpPr>
            <a:spLocks noGrp="1"/>
          </p:cNvSpPr>
          <p:nvPr>
            <p:ph type="sldNum" sz="quarter" idx="12"/>
          </p:nvPr>
        </p:nvSpPr>
        <p:spPr/>
        <p:txBody>
          <a:bodyPr/>
          <a:lstStyle/>
          <a:p>
            <a:pPr>
              <a:defRPr/>
            </a:pPr>
            <a:fld id="{8F2B55D1-3D4F-4E8E-BAF4-35ECCFD5071A}" type="slidenum">
              <a:rPr lang="es-ES"/>
              <a:pPr>
                <a:defRPr/>
              </a:pPr>
              <a:t>26</a:t>
            </a:fld>
            <a:endParaRPr lang="es-ES"/>
          </a:p>
        </p:txBody>
      </p:sp>
    </p:spTree>
    <p:extLst>
      <p:ext uri="{BB962C8B-B14F-4D97-AF65-F5344CB8AC3E}">
        <p14:creationId xmlns:p14="http://schemas.microsoft.com/office/powerpoint/2010/main" val="2322575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612"/>
          </a:xfrm>
        </p:spPr>
        <p:txBody>
          <a:bodyPr rtlCol="0">
            <a:normAutofit/>
          </a:bodyPr>
          <a:lstStyle/>
          <a:p>
            <a:pPr>
              <a:defRPr/>
            </a:pPr>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ES" sz="2500" dirty="0" smtClean="0"/>
          </a:p>
        </p:txBody>
      </p:sp>
      <p:sp>
        <p:nvSpPr>
          <p:cNvPr id="12291" name="2 Marcador de contenido"/>
          <p:cNvSpPr>
            <a:spLocks noGrp="1"/>
          </p:cNvSpPr>
          <p:nvPr>
            <p:ph idx="1"/>
          </p:nvPr>
        </p:nvSpPr>
        <p:spPr>
          <a:xfrm>
            <a:off x="395536" y="1628799"/>
            <a:ext cx="8291264" cy="4800575"/>
          </a:xfrm>
        </p:spPr>
        <p:txBody>
          <a:bodyPr>
            <a:normAutofit lnSpcReduction="10000"/>
          </a:bodyPr>
          <a:lstStyle/>
          <a:p>
            <a:pPr eaLnBrk="1" hangingPunct="1"/>
            <a:r>
              <a:rPr lang="es-ES" altLang="es-CL" dirty="0" smtClean="0"/>
              <a:t>El auditorio universal:</a:t>
            </a:r>
          </a:p>
          <a:p>
            <a:pPr lvl="1" algn="just" eaLnBrk="1" hangingPunct="1"/>
            <a:r>
              <a:rPr lang="es-ES" altLang="es-CL" dirty="0" smtClean="0"/>
              <a:t>Las opiniones  que disfrutan de opinión unánime poseen un valor especial. El valor de esa unanimidad depende del número y de la calidad de quienes la manifiestan.</a:t>
            </a:r>
          </a:p>
          <a:p>
            <a:pPr lvl="1" algn="just" eaLnBrk="1" hangingPunct="1"/>
            <a:endParaRPr lang="es-ES" altLang="es-CL" dirty="0" smtClean="0"/>
          </a:p>
          <a:p>
            <a:pPr lvl="1" algn="just" eaLnBrk="1" hangingPunct="1"/>
            <a:r>
              <a:rPr lang="es-ES" altLang="es-CL" dirty="0" smtClean="0"/>
              <a:t>Esta universalidad y unanimidad son imaginadas por el orador. Solo puede dirigirse a un número limitado de personas  y obviamente es imposible conseguir el consentimiento efectivo de todos los seres humanos.</a:t>
            </a:r>
          </a:p>
          <a:p>
            <a:pPr lvl="1" algn="just" eaLnBrk="1" hangingPunct="1">
              <a:buFont typeface="Arial" charset="0"/>
              <a:buNone/>
            </a:pPr>
            <a:endParaRPr lang="es-ES" altLang="es-CL" dirty="0" smtClean="0"/>
          </a:p>
        </p:txBody>
      </p:sp>
      <p:sp>
        <p:nvSpPr>
          <p:cNvPr id="4" name="3 Marcador de número de diapositiva"/>
          <p:cNvSpPr>
            <a:spLocks noGrp="1"/>
          </p:cNvSpPr>
          <p:nvPr>
            <p:ph type="sldNum" sz="quarter" idx="12"/>
          </p:nvPr>
        </p:nvSpPr>
        <p:spPr/>
        <p:txBody>
          <a:bodyPr/>
          <a:lstStyle/>
          <a:p>
            <a:pPr>
              <a:defRPr/>
            </a:pPr>
            <a:fld id="{265C53C4-4CD5-4886-9544-F222ADF16981}" type="slidenum">
              <a:rPr lang="es-ES"/>
              <a:pPr>
                <a:defRPr/>
              </a:pPr>
              <a:t>27</a:t>
            </a:fld>
            <a:endParaRPr lang="es-ES"/>
          </a:p>
        </p:txBody>
      </p:sp>
    </p:spTree>
    <p:extLst>
      <p:ext uri="{BB962C8B-B14F-4D97-AF65-F5344CB8AC3E}">
        <p14:creationId xmlns:p14="http://schemas.microsoft.com/office/powerpoint/2010/main" val="3112903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274638"/>
            <a:ext cx="8229600" cy="582612"/>
          </a:xfrm>
        </p:spPr>
        <p:txBody>
          <a:bodyPr>
            <a:noAutofit/>
          </a:bodyPr>
          <a:lstStyle/>
          <a:p>
            <a:r>
              <a:rPr lang="es-CL" sz="3000" dirty="0"/>
              <a:t>La nueva Retórica de </a:t>
            </a:r>
            <a:r>
              <a:rPr lang="es-CL" sz="3000" dirty="0" err="1"/>
              <a:t>Chäim</a:t>
            </a:r>
            <a:r>
              <a:rPr lang="es-CL" sz="3000" dirty="0"/>
              <a:t> </a:t>
            </a:r>
            <a:r>
              <a:rPr lang="es-CL" sz="3000" dirty="0" err="1"/>
              <a:t>Perelman</a:t>
            </a:r>
            <a:r>
              <a:rPr lang="es-CL" sz="3000" dirty="0"/>
              <a:t> &amp; Lucy </a:t>
            </a:r>
            <a:r>
              <a:rPr lang="es-CL" sz="3000" dirty="0" err="1"/>
              <a:t>Olbrechts-Tyteca</a:t>
            </a:r>
            <a:endParaRPr lang="es-CL" altLang="es-CL" sz="3000" dirty="0" smtClean="0"/>
          </a:p>
        </p:txBody>
      </p:sp>
      <p:sp>
        <p:nvSpPr>
          <p:cNvPr id="13315" name="2 Marcador de contenido"/>
          <p:cNvSpPr>
            <a:spLocks noGrp="1"/>
          </p:cNvSpPr>
          <p:nvPr>
            <p:ph idx="1"/>
          </p:nvPr>
        </p:nvSpPr>
        <p:spPr>
          <a:xfrm>
            <a:off x="395536" y="1844823"/>
            <a:ext cx="8291264" cy="4281339"/>
          </a:xfrm>
        </p:spPr>
        <p:txBody>
          <a:bodyPr>
            <a:normAutofit fontScale="92500" lnSpcReduction="20000"/>
          </a:bodyPr>
          <a:lstStyle/>
          <a:p>
            <a:pPr algn="just"/>
            <a:r>
              <a:rPr lang="es-ES" altLang="es-CL" dirty="0" smtClean="0"/>
              <a:t>Una argumentación dirigida a un auditorio universal debe convencer al lector del carácter apremiante de las razones aducidas, de su evidencia, de su validez intemporal y absoluta, independientemente de las contingencias locales o históricas.</a:t>
            </a:r>
          </a:p>
          <a:p>
            <a:pPr algn="just"/>
            <a:r>
              <a:rPr lang="es-ES" altLang="es-CL" dirty="0" smtClean="0"/>
              <a:t>Cada cultura, cada individuo posee su propia concepción del auditorio universal. El estudio de estas variaciones nos enseñaría lo que la humanidad ha considerado real, verdadero y objetivamente válido a lo largo de la historia.</a:t>
            </a:r>
          </a:p>
          <a:p>
            <a:pPr algn="just"/>
            <a:endParaRPr lang="es-ES" altLang="es-CL" dirty="0" smtClean="0"/>
          </a:p>
          <a:p>
            <a:pPr lvl="1" algn="just" eaLnBrk="1" hangingPunct="1"/>
            <a:endParaRPr lang="es-ES" altLang="es-CL" dirty="0" smtClean="0"/>
          </a:p>
          <a:p>
            <a:pPr eaLnBrk="1" hangingPunct="1">
              <a:buFont typeface="Arial" charset="0"/>
              <a:buNone/>
            </a:pPr>
            <a:endParaRPr lang="es-ES" altLang="es-CL" dirty="0" smtClean="0"/>
          </a:p>
        </p:txBody>
      </p:sp>
      <p:sp>
        <p:nvSpPr>
          <p:cNvPr id="4" name="3 Marcador de número de diapositiva"/>
          <p:cNvSpPr>
            <a:spLocks noGrp="1"/>
          </p:cNvSpPr>
          <p:nvPr>
            <p:ph type="sldNum" sz="quarter" idx="12"/>
          </p:nvPr>
        </p:nvSpPr>
        <p:spPr/>
        <p:txBody>
          <a:bodyPr/>
          <a:lstStyle/>
          <a:p>
            <a:pPr>
              <a:defRPr/>
            </a:pPr>
            <a:fld id="{AC392824-9851-4136-972C-F68FA4D091B1}" type="slidenum">
              <a:rPr lang="es-ES"/>
              <a:pPr>
                <a:defRPr/>
              </a:pPr>
              <a:t>28</a:t>
            </a:fld>
            <a:endParaRPr lang="es-ES"/>
          </a:p>
        </p:txBody>
      </p:sp>
    </p:spTree>
    <p:extLst>
      <p:ext uri="{BB962C8B-B14F-4D97-AF65-F5344CB8AC3E}">
        <p14:creationId xmlns:p14="http://schemas.microsoft.com/office/powerpoint/2010/main" val="2300281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14339" name="2 Marcador de contenido"/>
          <p:cNvSpPr>
            <a:spLocks noGrp="1"/>
          </p:cNvSpPr>
          <p:nvPr>
            <p:ph idx="1"/>
          </p:nvPr>
        </p:nvSpPr>
        <p:spPr>
          <a:xfrm>
            <a:off x="457200" y="1600200"/>
            <a:ext cx="8229600" cy="4686300"/>
          </a:xfrm>
        </p:spPr>
        <p:txBody>
          <a:bodyPr/>
          <a:lstStyle/>
          <a:p>
            <a:pPr algn="just" eaLnBrk="1" hangingPunct="1"/>
            <a:r>
              <a:rPr lang="es-ES" altLang="es-CL" smtClean="0"/>
              <a:t>El auditorio de elite:</a:t>
            </a:r>
          </a:p>
          <a:p>
            <a:pPr lvl="1" algn="just" eaLnBrk="1" hangingPunct="1"/>
            <a:r>
              <a:rPr lang="es-ES" altLang="es-CL" smtClean="0"/>
              <a:t>Si la argumentación dirigida al auditorio universal no convence a todos, se le opone la noción del auditorio de elite dotado de conocimientos excepcionales e infalibles.</a:t>
            </a:r>
          </a:p>
          <a:p>
            <a:pPr lvl="1" algn="just" eaLnBrk="1" hangingPunct="1"/>
            <a:endParaRPr lang="es-ES" altLang="es-CL" smtClean="0"/>
          </a:p>
          <a:p>
            <a:pPr lvl="1" algn="just" eaLnBrk="1" hangingPunct="1"/>
            <a:r>
              <a:rPr lang="es-ES" altLang="es-CL" smtClean="0"/>
              <a:t>Crea la norma para todo el mundo. Es el modelo al que deben amoldarse las personas. La elite es la vanguardia que todos seguirán.</a:t>
            </a:r>
          </a:p>
          <a:p>
            <a:pPr lvl="1" algn="just" eaLnBrk="1" hangingPunct="1">
              <a:buFont typeface="Arial" charset="0"/>
              <a:buNone/>
            </a:pPr>
            <a:endParaRPr lang="es-ES" altLang="es-CL" smtClean="0"/>
          </a:p>
          <a:p>
            <a:pPr algn="just" eaLnBrk="1" hangingPunct="1"/>
            <a:endParaRPr lang="es-ES" altLang="es-CL" smtClean="0"/>
          </a:p>
        </p:txBody>
      </p:sp>
      <p:sp>
        <p:nvSpPr>
          <p:cNvPr id="4" name="3 Marcador de número de diapositiva"/>
          <p:cNvSpPr>
            <a:spLocks noGrp="1"/>
          </p:cNvSpPr>
          <p:nvPr>
            <p:ph type="sldNum" sz="quarter" idx="12"/>
          </p:nvPr>
        </p:nvSpPr>
        <p:spPr/>
        <p:txBody>
          <a:bodyPr/>
          <a:lstStyle/>
          <a:p>
            <a:pPr>
              <a:defRPr/>
            </a:pPr>
            <a:fld id="{483D95AA-18D2-4C64-8DED-689BD04F315C}" type="slidenum">
              <a:rPr lang="es-ES"/>
              <a:pPr>
                <a:defRPr/>
              </a:pPr>
              <a:t>29</a:t>
            </a:fld>
            <a:endParaRPr lang="es-ES"/>
          </a:p>
        </p:txBody>
      </p:sp>
    </p:spTree>
    <p:extLst>
      <p:ext uri="{BB962C8B-B14F-4D97-AF65-F5344CB8AC3E}">
        <p14:creationId xmlns:p14="http://schemas.microsoft.com/office/powerpoint/2010/main" val="3892004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Propósito de la presentación	</a:t>
            </a:r>
            <a:endParaRPr lang="es-CL" dirty="0"/>
          </a:p>
        </p:txBody>
      </p:sp>
      <p:sp>
        <p:nvSpPr>
          <p:cNvPr id="3" name="2 Marcador de contenido"/>
          <p:cNvSpPr>
            <a:spLocks noGrp="1"/>
          </p:cNvSpPr>
          <p:nvPr>
            <p:ph idx="1"/>
          </p:nvPr>
        </p:nvSpPr>
        <p:spPr/>
        <p:txBody>
          <a:bodyPr/>
          <a:lstStyle/>
          <a:p>
            <a:r>
              <a:rPr lang="es-CL" dirty="0" smtClean="0"/>
              <a:t>Conocer de forma general los distintos modelos de argumentación, sus categorías y nociones</a:t>
            </a:r>
          </a:p>
          <a:p>
            <a:pPr marL="0" indent="0">
              <a:buNone/>
            </a:pPr>
            <a:endParaRPr lang="es-CL" dirty="0" smtClean="0"/>
          </a:p>
          <a:p>
            <a:r>
              <a:rPr lang="es-CL" dirty="0" smtClean="0"/>
              <a:t>Utilizar esos conocimientos para orientar y apoyar a los estudiantes en la participación de los debates escolares</a:t>
            </a:r>
          </a:p>
          <a:p>
            <a:pPr marL="0" indent="0">
              <a:buNone/>
            </a:pPr>
            <a:endParaRPr lang="es-CL" dirty="0"/>
          </a:p>
        </p:txBody>
      </p:sp>
    </p:spTree>
    <p:extLst>
      <p:ext uri="{BB962C8B-B14F-4D97-AF65-F5344CB8AC3E}">
        <p14:creationId xmlns:p14="http://schemas.microsoft.com/office/powerpoint/2010/main" val="3837574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15363" name="2 Marcador de contenido"/>
          <p:cNvSpPr>
            <a:spLocks noGrp="1"/>
          </p:cNvSpPr>
          <p:nvPr>
            <p:ph idx="1"/>
          </p:nvPr>
        </p:nvSpPr>
        <p:spPr>
          <a:xfrm>
            <a:off x="457200" y="1600200"/>
            <a:ext cx="8229600" cy="4829175"/>
          </a:xfrm>
        </p:spPr>
        <p:txBody>
          <a:bodyPr/>
          <a:lstStyle/>
          <a:p>
            <a:pPr algn="just" eaLnBrk="1" hangingPunct="1"/>
            <a:r>
              <a:rPr lang="es-ES" altLang="es-CL" smtClean="0"/>
              <a:t>La argumentación ante un único oyente o dialéctica:</a:t>
            </a:r>
          </a:p>
          <a:p>
            <a:pPr lvl="1" algn="just" eaLnBrk="1" hangingPunct="1"/>
            <a:r>
              <a:rPr lang="es-ES" altLang="es-CL" smtClean="0"/>
              <a:t>La adhesión efectiva de una persona, cualquiera que sea, a la que no le queda más remedio que rendirse ante la evidencia de la verdad, porque su convicción resulta de la confrontación rigurosa de su pensamiento con el del orador. </a:t>
            </a:r>
          </a:p>
        </p:txBody>
      </p:sp>
      <p:sp>
        <p:nvSpPr>
          <p:cNvPr id="4" name="3 Marcador de número de diapositiva"/>
          <p:cNvSpPr>
            <a:spLocks noGrp="1"/>
          </p:cNvSpPr>
          <p:nvPr>
            <p:ph type="sldNum" sz="quarter" idx="12"/>
          </p:nvPr>
        </p:nvSpPr>
        <p:spPr/>
        <p:txBody>
          <a:bodyPr/>
          <a:lstStyle/>
          <a:p>
            <a:pPr>
              <a:defRPr/>
            </a:pPr>
            <a:fld id="{5D5CCF2A-E920-43F1-948C-D17778F518C2}" type="slidenum">
              <a:rPr lang="es-ES"/>
              <a:pPr>
                <a:defRPr/>
              </a:pPr>
              <a:t>30</a:t>
            </a:fld>
            <a:endParaRPr lang="es-ES"/>
          </a:p>
        </p:txBody>
      </p:sp>
    </p:spTree>
    <p:extLst>
      <p:ext uri="{BB962C8B-B14F-4D97-AF65-F5344CB8AC3E}">
        <p14:creationId xmlns:p14="http://schemas.microsoft.com/office/powerpoint/2010/main" val="3776958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17411" name="2 Marcador de contenido"/>
          <p:cNvSpPr>
            <a:spLocks noGrp="1"/>
          </p:cNvSpPr>
          <p:nvPr>
            <p:ph idx="1"/>
          </p:nvPr>
        </p:nvSpPr>
        <p:spPr/>
        <p:txBody>
          <a:bodyPr/>
          <a:lstStyle/>
          <a:p>
            <a:pPr algn="just" eaLnBrk="1" hangingPunct="1"/>
            <a:r>
              <a:rPr lang="es-ES" altLang="es-CL" smtClean="0"/>
              <a:t>Debate:</a:t>
            </a:r>
          </a:p>
          <a:p>
            <a:pPr lvl="1" algn="just" eaLnBrk="1" hangingPunct="1"/>
            <a:r>
              <a:rPr lang="es-ES" altLang="es-CL" smtClean="0"/>
              <a:t>El diálogo entendido como la defensa de las convicciones particulares por sus partidarios respectivos.</a:t>
            </a:r>
          </a:p>
          <a:p>
            <a:pPr lvl="1" algn="just" eaLnBrk="1" hangingPunct="1"/>
            <a:r>
              <a:rPr lang="es-ES" altLang="es-CL" smtClean="0"/>
              <a:t>Cada interlocutor expone los argumentos favorables  a su tesis y solo se preocupa de los desfavorables para rechazarlos o limitar su alcance. </a:t>
            </a:r>
          </a:p>
        </p:txBody>
      </p:sp>
      <p:sp>
        <p:nvSpPr>
          <p:cNvPr id="4" name="3 Marcador de número de diapositiva"/>
          <p:cNvSpPr>
            <a:spLocks noGrp="1"/>
          </p:cNvSpPr>
          <p:nvPr>
            <p:ph type="sldNum" sz="quarter" idx="12"/>
          </p:nvPr>
        </p:nvSpPr>
        <p:spPr/>
        <p:txBody>
          <a:bodyPr/>
          <a:lstStyle/>
          <a:p>
            <a:pPr>
              <a:defRPr/>
            </a:pPr>
            <a:fld id="{23C3B02D-6F52-471D-AAD0-4C1457148ED4}" type="slidenum">
              <a:rPr lang="es-ES"/>
              <a:pPr>
                <a:defRPr/>
              </a:pPr>
              <a:t>31</a:t>
            </a:fld>
            <a:endParaRPr lang="es-ES"/>
          </a:p>
        </p:txBody>
      </p:sp>
    </p:spTree>
    <p:extLst>
      <p:ext uri="{BB962C8B-B14F-4D97-AF65-F5344CB8AC3E}">
        <p14:creationId xmlns:p14="http://schemas.microsoft.com/office/powerpoint/2010/main" val="2653450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normAutofit/>
          </a:bodyPr>
          <a:lstStyle/>
          <a:p>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CL" altLang="es-CL" sz="2500" dirty="0" smtClean="0"/>
          </a:p>
        </p:txBody>
      </p:sp>
      <p:sp>
        <p:nvSpPr>
          <p:cNvPr id="3" name="2 Marcador de contenido"/>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s-ES" dirty="0" smtClean="0"/>
              <a:t>Discusión:</a:t>
            </a:r>
          </a:p>
          <a:p>
            <a:pPr lvl="1" algn="just" eaLnBrk="1" fontAlgn="auto" hangingPunct="1">
              <a:spcAft>
                <a:spcPts val="0"/>
              </a:spcAft>
              <a:buFont typeface="Arial" pitchFamily="34" charset="0"/>
              <a:buChar char="–"/>
              <a:defRPr/>
            </a:pPr>
            <a:r>
              <a:rPr lang="es-ES" dirty="0" smtClean="0"/>
              <a:t>Los interlocutores buscan honestamente y sin ideas preconcebidas la mejor solución a un problema controvertido. </a:t>
            </a:r>
          </a:p>
          <a:p>
            <a:pPr lvl="1" algn="just" eaLnBrk="1" fontAlgn="auto" hangingPunct="1">
              <a:spcAft>
                <a:spcPts val="0"/>
              </a:spcAft>
              <a:buFont typeface="Arial" pitchFamily="34" charset="0"/>
              <a:buChar char="–"/>
              <a:defRPr/>
            </a:pPr>
            <a:r>
              <a:rPr lang="es-ES" dirty="0" smtClean="0"/>
              <a:t>Los interlocutores solo se preocupan de enseñar y demostrar todos los argumentos, a favor o en contra, sobre las tesis presentadas.</a:t>
            </a:r>
          </a:p>
          <a:p>
            <a:pPr lvl="1" algn="just" eaLnBrk="1" fontAlgn="auto" hangingPunct="1">
              <a:spcAft>
                <a:spcPts val="0"/>
              </a:spcAft>
              <a:buFont typeface="Arial" pitchFamily="34" charset="0"/>
              <a:buChar char="–"/>
              <a:defRPr/>
            </a:pPr>
            <a:r>
              <a:rPr lang="es-ES" dirty="0" smtClean="0"/>
              <a:t>La discusión, llevada con buen fin, debería desembocar en una conclusión inevitable y admitida de forma unánime.</a:t>
            </a:r>
          </a:p>
          <a:p>
            <a:pPr lvl="1" algn="just" eaLnBrk="1" fontAlgn="auto" hangingPunct="1">
              <a:spcAft>
                <a:spcPts val="0"/>
              </a:spcAft>
              <a:buFont typeface="Arial" pitchFamily="34" charset="0"/>
              <a:buChar char="–"/>
              <a:defRPr/>
            </a:pPr>
            <a:endParaRPr lang="es-ES" dirty="0" smtClean="0"/>
          </a:p>
          <a:p>
            <a:pPr eaLnBrk="1" fontAlgn="auto" hangingPunct="1">
              <a:spcAft>
                <a:spcPts val="0"/>
              </a:spcAft>
              <a:buFont typeface="Arial" pitchFamily="34" charset="0"/>
              <a:buChar char="•"/>
              <a:defRPr/>
            </a:pPr>
            <a:endParaRPr lang="es-ES" dirty="0" smtClean="0"/>
          </a:p>
        </p:txBody>
      </p:sp>
      <p:sp>
        <p:nvSpPr>
          <p:cNvPr id="4" name="3 Marcador de número de diapositiva"/>
          <p:cNvSpPr>
            <a:spLocks noGrp="1"/>
          </p:cNvSpPr>
          <p:nvPr>
            <p:ph type="sldNum" sz="quarter" idx="12"/>
          </p:nvPr>
        </p:nvSpPr>
        <p:spPr/>
        <p:txBody>
          <a:bodyPr/>
          <a:lstStyle/>
          <a:p>
            <a:pPr>
              <a:defRPr/>
            </a:pPr>
            <a:fld id="{308C339D-35BD-46A8-A034-2F14E0A92ABD}" type="slidenum">
              <a:rPr lang="es-ES"/>
              <a:pPr>
                <a:defRPr/>
              </a:pPr>
              <a:t>32</a:t>
            </a:fld>
            <a:endParaRPr lang="es-ES"/>
          </a:p>
        </p:txBody>
      </p:sp>
    </p:spTree>
    <p:extLst>
      <p:ext uri="{BB962C8B-B14F-4D97-AF65-F5344CB8AC3E}">
        <p14:creationId xmlns:p14="http://schemas.microsoft.com/office/powerpoint/2010/main" val="1021962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50"/>
          </a:xfrm>
        </p:spPr>
        <p:txBody>
          <a:bodyPr rtlCol="0">
            <a:normAutofit/>
          </a:bodyPr>
          <a:lstStyle/>
          <a:p>
            <a:pPr>
              <a:defRPr/>
            </a:pPr>
            <a:r>
              <a:rPr lang="es-CL" sz="2500" dirty="0"/>
              <a:t>La nueva Retórica de </a:t>
            </a:r>
            <a:r>
              <a:rPr lang="es-CL" sz="2500" dirty="0" err="1"/>
              <a:t>Chäim</a:t>
            </a:r>
            <a:r>
              <a:rPr lang="es-CL" sz="2500" dirty="0"/>
              <a:t> </a:t>
            </a:r>
            <a:r>
              <a:rPr lang="es-CL" sz="2500" dirty="0" err="1"/>
              <a:t>Perelman</a:t>
            </a:r>
            <a:r>
              <a:rPr lang="es-CL" sz="2500" dirty="0"/>
              <a:t> &amp; Lucy </a:t>
            </a:r>
            <a:r>
              <a:rPr lang="es-CL" sz="2500" dirty="0" err="1"/>
              <a:t>Olbrechts-Tyteca</a:t>
            </a:r>
            <a:endParaRPr lang="es-ES" sz="2500" dirty="0" smtClean="0"/>
          </a:p>
        </p:txBody>
      </p:sp>
      <p:sp>
        <p:nvSpPr>
          <p:cNvPr id="3" name="2 Marcador de contenido"/>
          <p:cNvSpPr>
            <a:spLocks noGrp="1"/>
          </p:cNvSpPr>
          <p:nvPr>
            <p:ph idx="1"/>
          </p:nvPr>
        </p:nvSpPr>
        <p:spPr>
          <a:xfrm>
            <a:off x="457200" y="1214438"/>
            <a:ext cx="8229600" cy="5214937"/>
          </a:xfrm>
        </p:spPr>
        <p:txBody>
          <a:bodyPr rtlCol="0">
            <a:normAutofit fontScale="92500"/>
          </a:bodyPr>
          <a:lstStyle/>
          <a:p>
            <a:pPr eaLnBrk="1" fontAlgn="auto" hangingPunct="1">
              <a:spcAft>
                <a:spcPts val="0"/>
              </a:spcAft>
              <a:buFont typeface="Arial" pitchFamily="34" charset="0"/>
              <a:buChar char="•"/>
              <a:defRPr/>
            </a:pPr>
            <a:r>
              <a:rPr lang="es-ES" dirty="0" smtClean="0"/>
              <a:t>Los efectos de la argumentación:</a:t>
            </a:r>
          </a:p>
          <a:p>
            <a:pPr lvl="1" algn="just" eaLnBrk="1" fontAlgn="auto" hangingPunct="1">
              <a:spcAft>
                <a:spcPts val="0"/>
              </a:spcAft>
              <a:buFont typeface="Arial" pitchFamily="34" charset="0"/>
              <a:buChar char="–"/>
              <a:defRPr/>
            </a:pPr>
            <a:r>
              <a:rPr lang="es-ES" dirty="0" smtClean="0"/>
              <a:t>Una argumentación eficaz es la que consigue acrecentar la intensidad de la adhesión de manera que desencadene en los oyentes la acción prevista (acción positiva o abstención) o que, al menos, cree en ellos una predisposición que se manifestará en el momento oportuno.</a:t>
            </a:r>
          </a:p>
          <a:p>
            <a:pPr lvl="1" algn="just" eaLnBrk="1" fontAlgn="auto" hangingPunct="1">
              <a:spcAft>
                <a:spcPts val="0"/>
              </a:spcAft>
              <a:buFont typeface="Arial" pitchFamily="34" charset="0"/>
              <a:buChar char="–"/>
              <a:defRPr/>
            </a:pPr>
            <a:r>
              <a:rPr lang="es-ES" dirty="0" smtClean="0"/>
              <a:t>Quien trate de ejercer una influencia concreta deberá excitar las pasiones, emocionar a los oyentes para lograr una adhesión lo suficientemente intensa para vencer la inevitable inercia y las fuerzas que actúan en sentido distinto al deseado por el orador.</a:t>
            </a:r>
          </a:p>
        </p:txBody>
      </p:sp>
      <p:sp>
        <p:nvSpPr>
          <p:cNvPr id="4" name="3 Marcador de número de diapositiva"/>
          <p:cNvSpPr>
            <a:spLocks noGrp="1"/>
          </p:cNvSpPr>
          <p:nvPr>
            <p:ph type="sldNum" sz="quarter" idx="12"/>
          </p:nvPr>
        </p:nvSpPr>
        <p:spPr/>
        <p:txBody>
          <a:bodyPr/>
          <a:lstStyle/>
          <a:p>
            <a:pPr>
              <a:defRPr/>
            </a:pPr>
            <a:fld id="{FF598AF2-BC88-4A90-8BF4-36A1E76692CC}" type="slidenum">
              <a:rPr lang="es-ES"/>
              <a:pPr>
                <a:defRPr/>
              </a:pPr>
              <a:t>33</a:t>
            </a:fld>
            <a:endParaRPr lang="es-ES"/>
          </a:p>
        </p:txBody>
      </p:sp>
    </p:spTree>
    <p:extLst>
      <p:ext uri="{BB962C8B-B14F-4D97-AF65-F5344CB8AC3E}">
        <p14:creationId xmlns:p14="http://schemas.microsoft.com/office/powerpoint/2010/main" val="984840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6592" y="0"/>
            <a:ext cx="10297144" cy="1070992"/>
          </a:xfrm>
        </p:spPr>
        <p:txBody>
          <a:bodyPr>
            <a:normAutofit/>
          </a:bodyPr>
          <a:lstStyle/>
          <a:p>
            <a:r>
              <a:rPr lang="es-CL" sz="2500" dirty="0"/>
              <a:t>La </a:t>
            </a:r>
            <a:r>
              <a:rPr lang="es-CL" sz="2500" dirty="0" err="1"/>
              <a:t>Pragmadialéctica</a:t>
            </a:r>
            <a:r>
              <a:rPr lang="es-CL" sz="2500" dirty="0"/>
              <a:t> o la discusión </a:t>
            </a:r>
            <a:r>
              <a:rPr lang="es-CL" sz="2500" dirty="0" smtClean="0"/>
              <a:t>crítica (Frans van Eemeren &amp; </a:t>
            </a:r>
            <a:r>
              <a:rPr lang="es-CL" sz="2500" dirty="0" err="1" smtClean="0"/>
              <a:t>Rob</a:t>
            </a:r>
            <a:r>
              <a:rPr lang="es-CL" sz="2500" dirty="0" smtClean="0"/>
              <a:t> </a:t>
            </a:r>
            <a:r>
              <a:rPr lang="es-CL" sz="2500" dirty="0" err="1" smtClean="0"/>
              <a:t>Grootendorst</a:t>
            </a:r>
            <a:r>
              <a:rPr lang="es-CL" sz="2500" dirty="0" smtClean="0"/>
              <a:t>) </a:t>
            </a:r>
            <a:endParaRPr lang="es-CL" sz="2500" dirty="0"/>
          </a:p>
        </p:txBody>
      </p:sp>
      <p:sp>
        <p:nvSpPr>
          <p:cNvPr id="3" name="2 Marcador de contenido"/>
          <p:cNvSpPr>
            <a:spLocks noGrp="1"/>
          </p:cNvSpPr>
          <p:nvPr>
            <p:ph idx="1"/>
          </p:nvPr>
        </p:nvSpPr>
        <p:spPr>
          <a:xfrm>
            <a:off x="0" y="836712"/>
            <a:ext cx="9144000" cy="6021288"/>
          </a:xfrm>
        </p:spPr>
        <p:txBody>
          <a:bodyPr>
            <a:noAutofit/>
          </a:bodyPr>
          <a:lstStyle/>
          <a:p>
            <a:pPr marL="0" indent="0">
              <a:buNone/>
            </a:pPr>
            <a:endParaRPr lang="es-CL" sz="2000" dirty="0"/>
          </a:p>
          <a:p>
            <a:pPr marL="0" indent="0">
              <a:buNone/>
            </a:pPr>
            <a:r>
              <a:rPr lang="es-ES" altLang="es-CL" sz="2000" b="1" dirty="0"/>
              <a:t>1.</a:t>
            </a:r>
            <a:r>
              <a:rPr lang="es-ES" altLang="es-CL" sz="2000" dirty="0"/>
              <a:t> </a:t>
            </a:r>
            <a:r>
              <a:rPr lang="es-ES" altLang="es-CL" sz="2000" b="1" dirty="0"/>
              <a:t>Argumentación: </a:t>
            </a:r>
            <a:r>
              <a:rPr lang="es-ES" altLang="es-CL" sz="2000" dirty="0"/>
              <a:t>Completa constelación de enunciados (que pueden ser orales o escritos) que han sido presentados en defensa de un punto de vista en que interesa la resolución de las diferencias de opinión</a:t>
            </a:r>
          </a:p>
          <a:p>
            <a:pPr marL="0" indent="0">
              <a:buNone/>
            </a:pPr>
            <a:r>
              <a:rPr lang="es-ES" altLang="es-CL" sz="2000" i="1" dirty="0" smtClean="0"/>
              <a:t>“</a:t>
            </a:r>
            <a:r>
              <a:rPr lang="es-ES" altLang="es-CL" sz="2000" i="1" dirty="0"/>
              <a:t>Actividad verbal, social y racional, orientada a convencer a un crítico </a:t>
            </a:r>
            <a:r>
              <a:rPr lang="es-ES" altLang="es-CL" sz="2000" i="1" dirty="0" smtClean="0"/>
              <a:t>	razonable </a:t>
            </a:r>
            <a:r>
              <a:rPr lang="es-ES" altLang="es-CL" sz="2000" i="1" dirty="0"/>
              <a:t>de la aceptabilidad de un PV mediante la presentación de </a:t>
            </a:r>
            <a:r>
              <a:rPr lang="es-ES" altLang="es-CL" sz="2000" i="1" dirty="0" smtClean="0"/>
              <a:t> 	una  constelación </a:t>
            </a:r>
            <a:r>
              <a:rPr lang="es-ES" altLang="es-CL" sz="2000" i="1" dirty="0"/>
              <a:t>de proposiciones que justifican o refutan la </a:t>
            </a:r>
            <a:r>
              <a:rPr lang="es-ES" altLang="es-CL" sz="2000" i="1" dirty="0" smtClean="0"/>
              <a:t>	proposición expresada </a:t>
            </a:r>
            <a:r>
              <a:rPr lang="es-ES" altLang="es-CL" sz="2000" i="1" dirty="0"/>
              <a:t>en el PV (Van Eemeren y </a:t>
            </a:r>
            <a:r>
              <a:rPr lang="es-ES" altLang="es-CL" sz="2000" i="1" dirty="0" err="1"/>
              <a:t>Grootendorst</a:t>
            </a:r>
            <a:r>
              <a:rPr lang="es-ES" altLang="es-CL" sz="2000" i="1" dirty="0"/>
              <a:t>, </a:t>
            </a:r>
            <a:r>
              <a:rPr lang="es-ES" altLang="es-CL" sz="2000" i="1" dirty="0" smtClean="0"/>
              <a:t>	2004:1</a:t>
            </a:r>
            <a:r>
              <a:rPr lang="es-ES" altLang="es-CL" sz="2000" i="1" dirty="0"/>
              <a:t>) </a:t>
            </a:r>
          </a:p>
          <a:p>
            <a:pPr marL="0" indent="0">
              <a:buNone/>
            </a:pPr>
            <a:endParaRPr lang="es-ES" altLang="es-CL" sz="2000" dirty="0" smtClean="0"/>
          </a:p>
          <a:p>
            <a:pPr marL="0" indent="0">
              <a:buNone/>
            </a:pPr>
            <a:r>
              <a:rPr lang="es-ES" altLang="es-CL" sz="2000" dirty="0" smtClean="0"/>
              <a:t>Verbal</a:t>
            </a:r>
            <a:r>
              <a:rPr lang="es-ES" altLang="es-CL" sz="2000" dirty="0"/>
              <a:t>: se realiza por medio del </a:t>
            </a:r>
            <a:r>
              <a:rPr lang="es-ES" altLang="es-CL" sz="2000" dirty="0" smtClean="0"/>
              <a:t>lenguaje </a:t>
            </a:r>
          </a:p>
          <a:p>
            <a:pPr marL="0" indent="0">
              <a:buNone/>
            </a:pPr>
            <a:r>
              <a:rPr lang="es-ES" altLang="es-CL" sz="2000" dirty="0"/>
              <a:t>S</a:t>
            </a:r>
            <a:r>
              <a:rPr lang="es-ES" altLang="es-CL" sz="2000" dirty="0" smtClean="0"/>
              <a:t>ocial</a:t>
            </a:r>
            <a:r>
              <a:rPr lang="es-ES" altLang="es-CL" sz="2000" dirty="0"/>
              <a:t>: está dirigida a otras </a:t>
            </a:r>
            <a:r>
              <a:rPr lang="es-ES" altLang="es-CL" sz="2000" dirty="0" smtClean="0"/>
              <a:t>personas</a:t>
            </a:r>
          </a:p>
          <a:p>
            <a:pPr marL="0" indent="0">
              <a:buNone/>
            </a:pPr>
            <a:r>
              <a:rPr lang="es-ES" altLang="es-CL" sz="2000" dirty="0"/>
              <a:t>R</a:t>
            </a:r>
            <a:r>
              <a:rPr lang="es-ES" altLang="es-CL" sz="2000" dirty="0" smtClean="0"/>
              <a:t>acional</a:t>
            </a:r>
            <a:r>
              <a:rPr lang="es-ES" altLang="es-CL" sz="2000" dirty="0"/>
              <a:t>: se basa en consideraciones intelectuales</a:t>
            </a:r>
            <a:r>
              <a:rPr lang="es-ES" altLang="es-CL" sz="2000" dirty="0" smtClean="0"/>
              <a:t>.</a:t>
            </a:r>
          </a:p>
          <a:p>
            <a:pPr marL="0" indent="0">
              <a:buNone/>
            </a:pPr>
            <a:endParaRPr lang="es-ES" altLang="es-CL" sz="2000" b="1" dirty="0" smtClean="0"/>
          </a:p>
          <a:p>
            <a:pPr marL="0" indent="0">
              <a:buNone/>
            </a:pPr>
            <a:r>
              <a:rPr lang="es-ES" altLang="es-CL" sz="2000" b="1" dirty="0" smtClean="0"/>
              <a:t>2</a:t>
            </a:r>
            <a:r>
              <a:rPr lang="es-ES" altLang="es-CL" sz="2000" b="1" dirty="0"/>
              <a:t>. </a:t>
            </a:r>
            <a:r>
              <a:rPr lang="es-ES" altLang="es-CL" sz="2000" b="1" dirty="0" smtClean="0"/>
              <a:t>Punto de Vista (PV): </a:t>
            </a:r>
            <a:r>
              <a:rPr lang="es-ES" altLang="es-CL" sz="2000" dirty="0"/>
              <a:t>Expresión de una cierta toma de posición en una disputa</a:t>
            </a:r>
            <a:r>
              <a:rPr lang="es-ES" altLang="es-CL" sz="2000" dirty="0" smtClean="0"/>
              <a:t>.</a:t>
            </a:r>
          </a:p>
          <a:p>
            <a:pPr marL="0" indent="0">
              <a:buNone/>
            </a:pPr>
            <a:r>
              <a:rPr lang="es-ES" altLang="es-CL" sz="2000" dirty="0" smtClean="0"/>
              <a:t> </a:t>
            </a:r>
            <a:endParaRPr lang="es-ES" altLang="es-CL" sz="2000" dirty="0"/>
          </a:p>
          <a:p>
            <a:pPr marL="0" indent="0">
              <a:buNone/>
            </a:pPr>
            <a:r>
              <a:rPr lang="es-ES" altLang="es-CL" sz="2000" b="1" dirty="0"/>
              <a:t>3. Argumentos: </a:t>
            </a:r>
            <a:r>
              <a:rPr lang="es-ES" altLang="es-CL" sz="2000" dirty="0"/>
              <a:t>Razones que se presentan en el curso de la argumentación y que están relacionadas con un punto de vista.</a:t>
            </a:r>
            <a:r>
              <a:rPr lang="es-ES" altLang="es-CL" sz="1800" dirty="0">
                <a:solidFill>
                  <a:schemeClr val="folHlink"/>
                </a:solidFill>
              </a:rPr>
              <a:t> </a:t>
            </a:r>
          </a:p>
          <a:p>
            <a:endParaRPr lang="es-ES" altLang="es-CL" sz="2000" b="1" dirty="0"/>
          </a:p>
          <a:p>
            <a:endParaRPr lang="es-ES" altLang="es-CL" sz="2000" b="1" dirty="0"/>
          </a:p>
          <a:p>
            <a:endParaRPr lang="es-ES" altLang="es-CL" sz="2000" dirty="0"/>
          </a:p>
          <a:p>
            <a:pPr marL="0" indent="0">
              <a:buNone/>
            </a:pPr>
            <a:endParaRPr lang="es-CL" sz="2000" dirty="0"/>
          </a:p>
          <a:p>
            <a:endParaRPr lang="es-CL" sz="2000" dirty="0"/>
          </a:p>
        </p:txBody>
      </p:sp>
    </p:spTree>
    <p:extLst>
      <p:ext uri="{BB962C8B-B14F-4D97-AF65-F5344CB8AC3E}">
        <p14:creationId xmlns:p14="http://schemas.microsoft.com/office/powerpoint/2010/main" val="2205572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E</a:t>
            </a:r>
            <a:r>
              <a:rPr lang="es-CL" dirty="0" smtClean="0"/>
              <a:t>TAPAS</a:t>
            </a:r>
            <a:endParaRPr lang="es-CL" dirty="0"/>
          </a:p>
        </p:txBody>
      </p:sp>
      <p:sp>
        <p:nvSpPr>
          <p:cNvPr id="3" name="2 Marcador de contenido"/>
          <p:cNvSpPr>
            <a:spLocks noGrp="1"/>
          </p:cNvSpPr>
          <p:nvPr>
            <p:ph idx="1"/>
          </p:nvPr>
        </p:nvSpPr>
        <p:spPr/>
        <p:txBody>
          <a:bodyPr>
            <a:normAutofit fontScale="70000" lnSpcReduction="20000"/>
          </a:bodyPr>
          <a:lstStyle/>
          <a:p>
            <a:pPr>
              <a:buFontTx/>
              <a:buNone/>
            </a:pPr>
            <a:r>
              <a:rPr lang="es-ES" altLang="es-CL" b="1" dirty="0"/>
              <a:t>1. Confrontación:</a:t>
            </a:r>
            <a:r>
              <a:rPr lang="es-ES" altLang="es-CL" dirty="0"/>
              <a:t>  </a:t>
            </a:r>
          </a:p>
          <a:p>
            <a:pPr>
              <a:buFontTx/>
              <a:buNone/>
            </a:pPr>
            <a:r>
              <a:rPr lang="es-ES" altLang="es-CL" dirty="0"/>
              <a:t>- Se establece que hay una disputa. </a:t>
            </a:r>
          </a:p>
          <a:p>
            <a:pPr>
              <a:buFontTx/>
              <a:buNone/>
            </a:pPr>
            <a:r>
              <a:rPr lang="es-ES" altLang="es-CL" dirty="0"/>
              <a:t>- P.V. es presentado y cuestionado. </a:t>
            </a:r>
          </a:p>
          <a:p>
            <a:pPr>
              <a:buFontTx/>
              <a:buNone/>
            </a:pPr>
            <a:endParaRPr lang="es-ES" altLang="es-CL" dirty="0"/>
          </a:p>
          <a:p>
            <a:pPr>
              <a:buFontTx/>
              <a:buNone/>
            </a:pPr>
            <a:r>
              <a:rPr lang="es-ES" altLang="es-CL" b="1" dirty="0"/>
              <a:t>2. Apertura:</a:t>
            </a:r>
            <a:r>
              <a:rPr lang="es-ES" altLang="es-CL" dirty="0"/>
              <a:t> </a:t>
            </a:r>
          </a:p>
          <a:p>
            <a:pPr>
              <a:buFontTx/>
              <a:buNone/>
            </a:pPr>
            <a:r>
              <a:rPr lang="es-ES" altLang="es-CL" dirty="0"/>
              <a:t>- Se decide intentar resolver la disputa.</a:t>
            </a:r>
          </a:p>
          <a:p>
            <a:pPr>
              <a:buFontTx/>
              <a:buChar char="-"/>
            </a:pPr>
            <a:r>
              <a:rPr lang="es-ES" altLang="es-CL" dirty="0" smtClean="0"/>
              <a:t>Roles </a:t>
            </a:r>
            <a:r>
              <a:rPr lang="es-ES" altLang="es-CL" dirty="0"/>
              <a:t>protagonista y </a:t>
            </a:r>
            <a:r>
              <a:rPr lang="es-ES" altLang="es-CL" dirty="0" smtClean="0"/>
              <a:t>antagonista</a:t>
            </a:r>
          </a:p>
          <a:p>
            <a:pPr>
              <a:buFontTx/>
              <a:buNone/>
            </a:pPr>
            <a:endParaRPr lang="es-ES" altLang="es-CL" b="1" dirty="0" smtClean="0"/>
          </a:p>
          <a:p>
            <a:pPr>
              <a:buFontTx/>
              <a:buNone/>
            </a:pPr>
            <a:r>
              <a:rPr lang="es-ES" altLang="es-CL" b="1" dirty="0" smtClean="0"/>
              <a:t>3</a:t>
            </a:r>
            <a:r>
              <a:rPr lang="es-ES" altLang="es-CL" b="1" dirty="0"/>
              <a:t>. Argumentación:</a:t>
            </a:r>
            <a:r>
              <a:rPr lang="es-ES" altLang="es-CL" dirty="0"/>
              <a:t> </a:t>
            </a:r>
          </a:p>
          <a:p>
            <a:pPr>
              <a:buFontTx/>
              <a:buNone/>
            </a:pPr>
            <a:r>
              <a:rPr lang="es-ES" altLang="es-CL" dirty="0"/>
              <a:t>- Protagonista defiende su P.V. y antagonista exige más argumentación. </a:t>
            </a:r>
          </a:p>
          <a:p>
            <a:pPr>
              <a:buFontTx/>
              <a:buNone/>
            </a:pPr>
            <a:endParaRPr lang="es-ES" altLang="es-CL" dirty="0"/>
          </a:p>
          <a:p>
            <a:pPr>
              <a:buFontTx/>
              <a:buNone/>
            </a:pPr>
            <a:r>
              <a:rPr lang="es-ES" altLang="es-CL" b="1" dirty="0"/>
              <a:t>4. Clausura: </a:t>
            </a:r>
          </a:p>
          <a:p>
            <a:pPr>
              <a:buFontTx/>
              <a:buNone/>
            </a:pPr>
            <a:r>
              <a:rPr lang="es-ES" altLang="es-CL" dirty="0"/>
              <a:t>- Determinación resultado discusión. </a:t>
            </a:r>
          </a:p>
          <a:p>
            <a:pPr>
              <a:buFontTx/>
              <a:buNone/>
            </a:pPr>
            <a:endParaRPr lang="es-ES" altLang="es-CL" dirty="0"/>
          </a:p>
          <a:p>
            <a:pPr>
              <a:buFontTx/>
              <a:buChar char="-"/>
            </a:pPr>
            <a:endParaRPr lang="es-CL" dirty="0"/>
          </a:p>
        </p:txBody>
      </p:sp>
      <p:sp>
        <p:nvSpPr>
          <p:cNvPr id="4" name="3 Rectángulo"/>
          <p:cNvSpPr/>
          <p:nvPr/>
        </p:nvSpPr>
        <p:spPr>
          <a:xfrm>
            <a:off x="0" y="0"/>
            <a:ext cx="10513168" cy="369332"/>
          </a:xfrm>
          <a:prstGeom prst="rect">
            <a:avLst/>
          </a:prstGeom>
        </p:spPr>
        <p:txBody>
          <a:bodyPr wrap="square">
            <a:spAutoFit/>
          </a:bodyPr>
          <a:lstStyle/>
          <a:p>
            <a:r>
              <a:rPr lang="es-CL" b="1" dirty="0"/>
              <a:t>La </a:t>
            </a:r>
            <a:r>
              <a:rPr lang="es-CL" b="1" dirty="0" err="1"/>
              <a:t>Pragmadialéctica</a:t>
            </a:r>
            <a:r>
              <a:rPr lang="es-CL" b="1" dirty="0"/>
              <a:t> o la discusión crítica (Frans van Eemeren &amp; </a:t>
            </a:r>
            <a:r>
              <a:rPr lang="es-CL" b="1" dirty="0" err="1"/>
              <a:t>Rob</a:t>
            </a:r>
            <a:r>
              <a:rPr lang="es-CL" b="1" dirty="0"/>
              <a:t> </a:t>
            </a:r>
            <a:r>
              <a:rPr lang="es-CL" b="1" dirty="0" err="1"/>
              <a:t>Grootendorst</a:t>
            </a:r>
            <a:r>
              <a:rPr lang="es-CL" b="1" dirty="0"/>
              <a:t>) </a:t>
            </a:r>
          </a:p>
        </p:txBody>
      </p:sp>
    </p:spTree>
    <p:extLst>
      <p:ext uri="{BB962C8B-B14F-4D97-AF65-F5344CB8AC3E}">
        <p14:creationId xmlns:p14="http://schemas.microsoft.com/office/powerpoint/2010/main" val="39140979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El componente retórico en la </a:t>
            </a:r>
            <a:r>
              <a:rPr lang="es-CL" dirty="0" err="1" smtClean="0"/>
              <a:t>pragmadialéctica</a:t>
            </a:r>
            <a:endParaRPr lang="es-CL" dirty="0"/>
          </a:p>
        </p:txBody>
      </p:sp>
      <p:sp>
        <p:nvSpPr>
          <p:cNvPr id="3" name="2 Marcador de contenido"/>
          <p:cNvSpPr>
            <a:spLocks noGrp="1"/>
          </p:cNvSpPr>
          <p:nvPr>
            <p:ph idx="1"/>
          </p:nvPr>
        </p:nvSpPr>
        <p:spPr/>
        <p:txBody>
          <a:bodyPr>
            <a:normAutofit fontScale="77500" lnSpcReduction="20000"/>
          </a:bodyPr>
          <a:lstStyle/>
          <a:p>
            <a:pPr marL="0" indent="0">
              <a:buNone/>
            </a:pPr>
            <a:r>
              <a:rPr lang="es-ES" altLang="es-CL" b="1" dirty="0" smtClean="0"/>
              <a:t>Maniobra </a:t>
            </a:r>
            <a:r>
              <a:rPr lang="es-ES" altLang="es-CL" b="1" dirty="0"/>
              <a:t>estratégica: </a:t>
            </a:r>
          </a:p>
          <a:p>
            <a:pPr marL="0" indent="0">
              <a:buNone/>
            </a:pPr>
            <a:r>
              <a:rPr lang="es-ES" altLang="es-CL" dirty="0" smtClean="0"/>
              <a:t>Evidencias </a:t>
            </a:r>
            <a:r>
              <a:rPr lang="es-ES" altLang="es-CL" dirty="0"/>
              <a:t>de tipo retórico que pueden ser reconocidas en el </a:t>
            </a:r>
            <a:r>
              <a:rPr lang="es-ES" altLang="es-CL" dirty="0" smtClean="0"/>
              <a:t>discurso </a:t>
            </a:r>
            <a:r>
              <a:rPr lang="es-ES" altLang="es-CL" dirty="0"/>
              <a:t>y  </a:t>
            </a:r>
            <a:r>
              <a:rPr lang="es-ES" altLang="es-CL" dirty="0" smtClean="0"/>
              <a:t>que se pueden definir en: </a:t>
            </a:r>
          </a:p>
          <a:p>
            <a:pPr marL="0" indent="0">
              <a:buNone/>
            </a:pPr>
            <a:endParaRPr lang="es-ES" altLang="es-CL" dirty="0" smtClean="0"/>
          </a:p>
          <a:p>
            <a:pPr marL="514350" indent="-514350">
              <a:buAutoNum type="arabicPeriod"/>
            </a:pPr>
            <a:r>
              <a:rPr lang="es-ES" altLang="es-CL" b="1" dirty="0" smtClean="0"/>
              <a:t>Potencial Tópico: </a:t>
            </a:r>
            <a:r>
              <a:rPr lang="es-ES" altLang="es-CL" dirty="0"/>
              <a:t>Conjunto relevante de alternativas disponibles en una etapa del proceso de resolución. </a:t>
            </a:r>
            <a:endParaRPr lang="es-ES" altLang="es-CL" dirty="0" smtClean="0"/>
          </a:p>
          <a:p>
            <a:pPr marL="514350" indent="-514350">
              <a:buAutoNum type="arabicPeriod"/>
            </a:pPr>
            <a:r>
              <a:rPr lang="es-ES" altLang="es-CL" b="1" dirty="0" smtClean="0"/>
              <a:t>Demandas de la audiencia: </a:t>
            </a:r>
            <a:r>
              <a:rPr lang="es-ES" altLang="es-CL" dirty="0"/>
              <a:t>Considerar las preferencias de los oyentes.  Esfuerzo por crear empatía en cada etapa</a:t>
            </a:r>
            <a:r>
              <a:rPr lang="es-ES" altLang="es-CL" dirty="0" smtClean="0"/>
              <a:t>.</a:t>
            </a:r>
          </a:p>
          <a:p>
            <a:pPr marL="514350" indent="-514350">
              <a:buAutoNum type="arabicPeriod"/>
            </a:pPr>
            <a:r>
              <a:rPr lang="es-ES" altLang="es-CL" b="1" dirty="0" smtClean="0"/>
              <a:t>Dispositivos </a:t>
            </a:r>
            <a:r>
              <a:rPr lang="es-ES" altLang="es-CL" b="1" dirty="0" err="1" smtClean="0"/>
              <a:t>presentacionales</a:t>
            </a:r>
            <a:r>
              <a:rPr lang="es-ES" altLang="es-CL" b="1" dirty="0" smtClean="0"/>
              <a:t>: </a:t>
            </a:r>
            <a:r>
              <a:rPr lang="es-ES" altLang="es-CL" dirty="0" smtClean="0"/>
              <a:t>Medios </a:t>
            </a:r>
            <a:r>
              <a:rPr lang="es-ES" altLang="es-CL" dirty="0"/>
              <a:t>que actúan de manera efectiva en el discurso.  Elección de la técnica para la presentación de los elementos. </a:t>
            </a:r>
            <a:r>
              <a:rPr lang="es-ES" altLang="es-CL" dirty="0" smtClean="0"/>
              <a:t> Ej</a:t>
            </a:r>
            <a:r>
              <a:rPr lang="es-ES" altLang="es-CL" dirty="0"/>
              <a:t>.: Figuras retóricas</a:t>
            </a:r>
            <a:endParaRPr lang="es-ES" altLang="es-CL" dirty="0">
              <a:solidFill>
                <a:schemeClr val="tx2"/>
              </a:solidFill>
            </a:endParaRPr>
          </a:p>
          <a:p>
            <a:endParaRPr lang="es-ES" altLang="es-CL" b="1" dirty="0"/>
          </a:p>
          <a:p>
            <a:endParaRPr lang="es-CL" dirty="0"/>
          </a:p>
        </p:txBody>
      </p:sp>
    </p:spTree>
    <p:extLst>
      <p:ext uri="{BB962C8B-B14F-4D97-AF65-F5344CB8AC3E}">
        <p14:creationId xmlns:p14="http://schemas.microsoft.com/office/powerpoint/2010/main" val="4194790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764704"/>
            <a:ext cx="9144000" cy="6408712"/>
          </a:xfrm>
        </p:spPr>
        <p:txBody>
          <a:bodyPr>
            <a:normAutofit fontScale="47500" lnSpcReduction="20000"/>
          </a:bodyPr>
          <a:lstStyle/>
          <a:p>
            <a:pPr marL="0" indent="0">
              <a:buNone/>
            </a:pPr>
            <a:r>
              <a:rPr lang="es-CL" sz="5000" b="1" dirty="0" smtClean="0"/>
              <a:t>Regla 1</a:t>
            </a:r>
            <a:r>
              <a:rPr lang="es-CL" sz="5000" dirty="0" smtClean="0"/>
              <a:t> Ninguna de las partes debe impedirle a la otra presentar puntos de vista o ponerlos en duda. </a:t>
            </a:r>
          </a:p>
          <a:p>
            <a:pPr marL="0" indent="0">
              <a:buNone/>
            </a:pPr>
            <a:endParaRPr lang="es-CL" sz="5000" dirty="0" smtClean="0"/>
          </a:p>
          <a:p>
            <a:pPr marL="0" indent="0">
              <a:buNone/>
            </a:pPr>
            <a:r>
              <a:rPr lang="es-CL" sz="5000" b="1" dirty="0" smtClean="0"/>
              <a:t>Regla 2</a:t>
            </a:r>
            <a:r>
              <a:rPr lang="es-CL" sz="5000" dirty="0" smtClean="0"/>
              <a:t> Una parte que presenta un punto de vista está obligada a defenderlo si la otra parte le solicita hacerlo. </a:t>
            </a:r>
          </a:p>
          <a:p>
            <a:pPr marL="0" indent="0">
              <a:buNone/>
            </a:pPr>
            <a:endParaRPr lang="es-CL" sz="5000" dirty="0" smtClean="0"/>
          </a:p>
          <a:p>
            <a:pPr marL="0" indent="0">
              <a:buNone/>
            </a:pPr>
            <a:r>
              <a:rPr lang="es-CL" sz="5000" b="1" dirty="0" smtClean="0"/>
              <a:t>Regla 3</a:t>
            </a:r>
            <a:r>
              <a:rPr lang="es-CL" sz="5000" dirty="0" smtClean="0"/>
              <a:t> El ataque de una parte a un punto de vista debe referirse al punto de vista que realmente ha sido presentado por la otra parte. </a:t>
            </a:r>
          </a:p>
          <a:p>
            <a:pPr marL="0" indent="0">
              <a:buNone/>
            </a:pPr>
            <a:endParaRPr lang="es-CL" sz="5000" dirty="0" smtClean="0"/>
          </a:p>
          <a:p>
            <a:pPr marL="0" indent="0">
              <a:buNone/>
            </a:pPr>
            <a:r>
              <a:rPr lang="es-CL" sz="5000" b="1" dirty="0" smtClean="0"/>
              <a:t>Regla 4</a:t>
            </a:r>
            <a:r>
              <a:rPr lang="es-CL" sz="5000" dirty="0" smtClean="0"/>
              <a:t> Una parte sólo puede defender su punto de vista presentando una argumentación que esté relacionada con ese punto de vista. </a:t>
            </a:r>
          </a:p>
          <a:p>
            <a:pPr marL="0" indent="0">
              <a:buNone/>
            </a:pPr>
            <a:endParaRPr lang="es-CL" sz="5000" dirty="0" smtClean="0"/>
          </a:p>
          <a:p>
            <a:pPr marL="0" indent="0">
              <a:buNone/>
            </a:pPr>
            <a:r>
              <a:rPr lang="es-CL" sz="5000" b="1" dirty="0" smtClean="0"/>
              <a:t>Regla 5 </a:t>
            </a:r>
            <a:r>
              <a:rPr lang="es-CL" sz="5000" dirty="0" smtClean="0"/>
              <a:t>Una parte no puede presentar algo falsamente como si fuera una premisa que ha sido dejada implícita por la otra parte, ni puede negar una premisa que él mismo ha dejado implícita. </a:t>
            </a:r>
            <a:endParaRPr lang="es-CL" sz="5000" dirty="0"/>
          </a:p>
        </p:txBody>
      </p:sp>
      <p:sp>
        <p:nvSpPr>
          <p:cNvPr id="4" name="3 Rectángulo"/>
          <p:cNvSpPr/>
          <p:nvPr/>
        </p:nvSpPr>
        <p:spPr>
          <a:xfrm>
            <a:off x="0" y="0"/>
            <a:ext cx="10513168" cy="369332"/>
          </a:xfrm>
          <a:prstGeom prst="rect">
            <a:avLst/>
          </a:prstGeom>
        </p:spPr>
        <p:txBody>
          <a:bodyPr wrap="square">
            <a:spAutoFit/>
          </a:bodyPr>
          <a:lstStyle/>
          <a:p>
            <a:r>
              <a:rPr lang="es-CL" b="1" dirty="0"/>
              <a:t>La </a:t>
            </a:r>
            <a:r>
              <a:rPr lang="es-CL" b="1" dirty="0" err="1"/>
              <a:t>Pragmadialéctica</a:t>
            </a:r>
            <a:r>
              <a:rPr lang="es-CL" b="1" dirty="0"/>
              <a:t> o la discusión crítica (Frans van Eemeren &amp; </a:t>
            </a:r>
            <a:r>
              <a:rPr lang="es-CL" b="1" dirty="0" err="1"/>
              <a:t>Rob</a:t>
            </a:r>
            <a:r>
              <a:rPr lang="es-CL" b="1" dirty="0"/>
              <a:t> </a:t>
            </a:r>
            <a:r>
              <a:rPr lang="es-CL" b="1" dirty="0" err="1"/>
              <a:t>Grootendorst</a:t>
            </a:r>
            <a:r>
              <a:rPr lang="es-CL" b="1" dirty="0"/>
              <a:t>) </a:t>
            </a:r>
          </a:p>
        </p:txBody>
      </p:sp>
    </p:spTree>
    <p:extLst>
      <p:ext uri="{BB962C8B-B14F-4D97-AF65-F5344CB8AC3E}">
        <p14:creationId xmlns:p14="http://schemas.microsoft.com/office/powerpoint/2010/main" val="38187815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548680"/>
            <a:ext cx="9144000" cy="6309320"/>
          </a:xfrm>
        </p:spPr>
        <p:txBody>
          <a:bodyPr>
            <a:normAutofit fontScale="70000" lnSpcReduction="20000"/>
          </a:bodyPr>
          <a:lstStyle/>
          <a:p>
            <a:pPr marL="0" indent="0">
              <a:buNone/>
            </a:pPr>
            <a:r>
              <a:rPr lang="es-CL" b="1" dirty="0"/>
              <a:t>Regla 6 </a:t>
            </a:r>
            <a:r>
              <a:rPr lang="es-CL" dirty="0"/>
              <a:t>Una parte no puede presentar falsamente una premisa como si fuera un punto de partida aceptado, ni puede negar una premisa que representa un punto de partida aceptado. </a:t>
            </a:r>
            <a:endParaRPr lang="es-CL" dirty="0" smtClean="0"/>
          </a:p>
          <a:p>
            <a:pPr marL="0" indent="0">
              <a:buNone/>
            </a:pPr>
            <a:endParaRPr lang="es-CL" b="1" dirty="0"/>
          </a:p>
          <a:p>
            <a:pPr marL="0" indent="0">
              <a:buNone/>
            </a:pPr>
            <a:r>
              <a:rPr lang="es-CL" b="1" dirty="0"/>
              <a:t>Regla 7 </a:t>
            </a:r>
            <a:r>
              <a:rPr lang="es-CL" dirty="0"/>
              <a:t>Una parte no puede considerar un punto de vista como si </a:t>
            </a:r>
            <a:r>
              <a:rPr lang="es-CL" dirty="0" err="1"/>
              <a:t>hubierasido</a:t>
            </a:r>
            <a:r>
              <a:rPr lang="es-CL" dirty="0"/>
              <a:t> concluyentemente defendido, si la defensa no ha tenido lugar por medio de un esquema argumentativo apropiado, que haya sido aplicado correctamente. </a:t>
            </a:r>
          </a:p>
          <a:p>
            <a:pPr marL="0" indent="0">
              <a:buNone/>
            </a:pPr>
            <a:endParaRPr lang="es-CL" b="1" dirty="0" smtClean="0"/>
          </a:p>
          <a:p>
            <a:pPr marL="0" indent="0">
              <a:buNone/>
            </a:pPr>
            <a:r>
              <a:rPr lang="es-CL" b="1" dirty="0" smtClean="0"/>
              <a:t>Regla </a:t>
            </a:r>
            <a:r>
              <a:rPr lang="es-CL" b="1" dirty="0"/>
              <a:t>8 </a:t>
            </a:r>
            <a:r>
              <a:rPr lang="es-CL" dirty="0"/>
              <a:t>En su argumentación, una parte sólo puede usar argumentos que sean lógicamente válidos o que sean capaces de ser validados haciendo explícitas una o más premisas implícitas. </a:t>
            </a:r>
          </a:p>
          <a:p>
            <a:pPr marL="0" indent="0">
              <a:buNone/>
            </a:pPr>
            <a:endParaRPr lang="es-CL" b="1" dirty="0" smtClean="0"/>
          </a:p>
          <a:p>
            <a:pPr marL="0" indent="0">
              <a:buNone/>
            </a:pPr>
            <a:r>
              <a:rPr lang="es-CL" b="1" dirty="0" smtClean="0"/>
              <a:t>Regla </a:t>
            </a:r>
            <a:r>
              <a:rPr lang="es-CL" b="1" dirty="0"/>
              <a:t>9 </a:t>
            </a:r>
            <a:r>
              <a:rPr lang="es-CL" dirty="0"/>
              <a:t>Una defensa fallida de un punto de vista debe tener como resultado el que la parte que lo presentó se retracte de él y una defensa concluyente debe tener como resultado el que la otra parte se retracte de sus dudas acerca del punto de vista. </a:t>
            </a:r>
          </a:p>
          <a:p>
            <a:pPr marL="0" indent="0">
              <a:buNone/>
            </a:pPr>
            <a:endParaRPr lang="es-CL" b="1" dirty="0" smtClean="0"/>
          </a:p>
          <a:p>
            <a:pPr marL="0" indent="0">
              <a:buNone/>
            </a:pPr>
            <a:r>
              <a:rPr lang="es-CL" b="1" dirty="0" smtClean="0"/>
              <a:t>Regla </a:t>
            </a:r>
            <a:r>
              <a:rPr lang="es-CL" b="1" dirty="0"/>
              <a:t>10</a:t>
            </a:r>
            <a:r>
              <a:rPr lang="es-CL" dirty="0"/>
              <a:t> Una parte no debe usar formulaciones que no sean suficientemente claras o que sean confusamente ambiguas y debe interpretar las formulaciones de la parte contraria tan cuidadosa y tan exactamente como sea posible. </a:t>
            </a:r>
          </a:p>
          <a:p>
            <a:endParaRPr lang="es-CL" dirty="0"/>
          </a:p>
          <a:p>
            <a:endParaRPr lang="es-CL" dirty="0"/>
          </a:p>
        </p:txBody>
      </p:sp>
      <p:sp>
        <p:nvSpPr>
          <p:cNvPr id="4" name="3 Rectángulo"/>
          <p:cNvSpPr/>
          <p:nvPr/>
        </p:nvSpPr>
        <p:spPr>
          <a:xfrm>
            <a:off x="0" y="0"/>
            <a:ext cx="10513168" cy="369332"/>
          </a:xfrm>
          <a:prstGeom prst="rect">
            <a:avLst/>
          </a:prstGeom>
        </p:spPr>
        <p:txBody>
          <a:bodyPr wrap="square">
            <a:spAutoFit/>
          </a:bodyPr>
          <a:lstStyle/>
          <a:p>
            <a:r>
              <a:rPr lang="es-CL" b="1" dirty="0"/>
              <a:t>La </a:t>
            </a:r>
            <a:r>
              <a:rPr lang="es-CL" b="1" dirty="0" err="1"/>
              <a:t>Pragmadialéctica</a:t>
            </a:r>
            <a:r>
              <a:rPr lang="es-CL" b="1" dirty="0"/>
              <a:t> o la discusión crítica (Frans van Eemeren &amp; </a:t>
            </a:r>
            <a:r>
              <a:rPr lang="es-CL" b="1" dirty="0" err="1"/>
              <a:t>Rob</a:t>
            </a:r>
            <a:r>
              <a:rPr lang="es-CL" b="1" dirty="0"/>
              <a:t> </a:t>
            </a:r>
            <a:r>
              <a:rPr lang="es-CL" b="1" dirty="0" err="1"/>
              <a:t>Grootendorst</a:t>
            </a:r>
            <a:r>
              <a:rPr lang="es-CL" b="1" dirty="0"/>
              <a:t>) </a:t>
            </a:r>
          </a:p>
        </p:txBody>
      </p:sp>
    </p:spTree>
    <p:extLst>
      <p:ext uri="{BB962C8B-B14F-4D97-AF65-F5344CB8AC3E}">
        <p14:creationId xmlns:p14="http://schemas.microsoft.com/office/powerpoint/2010/main" val="41933778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Otros criterios para la evaluación de argumentos</a:t>
            </a:r>
            <a:endParaRPr lang="es-CL" dirty="0"/>
          </a:p>
        </p:txBody>
      </p:sp>
      <p:sp>
        <p:nvSpPr>
          <p:cNvPr id="3" name="2 Marcador de contenido"/>
          <p:cNvSpPr>
            <a:spLocks noGrp="1"/>
          </p:cNvSpPr>
          <p:nvPr>
            <p:ph idx="1"/>
          </p:nvPr>
        </p:nvSpPr>
        <p:spPr/>
        <p:txBody>
          <a:bodyPr>
            <a:normAutofit fontScale="77500" lnSpcReduction="20000"/>
          </a:bodyPr>
          <a:lstStyle/>
          <a:p>
            <a:r>
              <a:rPr lang="es-CL" b="1" dirty="0"/>
              <a:t>Aceptabilidad</a:t>
            </a:r>
            <a:r>
              <a:rPr lang="es-CL" dirty="0"/>
              <a:t>: los argumentos deben ser “creíbles”, es decir, tienen que ser fácilmente aceptados por la audiencia o estar basados en evidencia sólida.  </a:t>
            </a:r>
          </a:p>
          <a:p>
            <a:r>
              <a:rPr lang="es-CL" b="1" dirty="0" smtClean="0"/>
              <a:t>Relevancia</a:t>
            </a:r>
            <a:r>
              <a:rPr lang="es-CL" dirty="0"/>
              <a:t>: los argumentos deben ser coherentes con el punto de </a:t>
            </a:r>
            <a:r>
              <a:rPr lang="es-CL" dirty="0" smtClean="0"/>
              <a:t>vista</a:t>
            </a:r>
          </a:p>
          <a:p>
            <a:endParaRPr lang="es-CL" b="1" dirty="0" smtClean="0"/>
          </a:p>
          <a:p>
            <a:r>
              <a:rPr lang="es-CL" b="1" dirty="0" smtClean="0"/>
              <a:t>Suficiencia</a:t>
            </a:r>
            <a:r>
              <a:rPr lang="es-CL" dirty="0"/>
              <a:t>: el número de argumentos debe ser suficiente para defender el punto de vista. Como la argumentación tiene carácter dialógico, el número de argumentos “suficientes” va a depender de la situación de enunciación: si con un argumento se convence al oponente, un argumento será suficiente, pero si el oponente lo refuta, es necesario dar más. (todos los que sean necesarios).  </a:t>
            </a:r>
          </a:p>
          <a:p>
            <a:endParaRPr lang="es-CL" dirty="0"/>
          </a:p>
        </p:txBody>
      </p:sp>
    </p:spTree>
    <p:extLst>
      <p:ext uri="{BB962C8B-B14F-4D97-AF65-F5344CB8AC3E}">
        <p14:creationId xmlns:p14="http://schemas.microsoft.com/office/powerpoint/2010/main" val="2892139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88" y="0"/>
            <a:ext cx="9144000" cy="548680"/>
          </a:xfrm>
        </p:spPr>
        <p:txBody>
          <a:bodyPr>
            <a:normAutofit fontScale="90000"/>
          </a:bodyPr>
          <a:lstStyle/>
          <a:p>
            <a:r>
              <a:rPr lang="es-CL" sz="2200" b="1" dirty="0"/>
              <a:t>Síntesis previa: los objetivos de los modelos de argumentación</a:t>
            </a:r>
            <a:br>
              <a:rPr lang="es-CL" sz="2200" b="1" dirty="0"/>
            </a:br>
            <a:endParaRPr lang="es-CL" sz="2200" b="1" dirty="0"/>
          </a:p>
        </p:txBody>
      </p:sp>
      <p:graphicFrame>
        <p:nvGraphicFramePr>
          <p:cNvPr id="4" name="3 Tabla"/>
          <p:cNvGraphicFramePr>
            <a:graphicFrameLocks noGrp="1"/>
          </p:cNvGraphicFramePr>
          <p:nvPr>
            <p:extLst>
              <p:ext uri="{D42A27DB-BD31-4B8C-83A1-F6EECF244321}">
                <p14:modId xmlns:p14="http://schemas.microsoft.com/office/powerpoint/2010/main" val="3864866388"/>
              </p:ext>
            </p:extLst>
          </p:nvPr>
        </p:nvGraphicFramePr>
        <p:xfrm>
          <a:off x="0" y="404664"/>
          <a:ext cx="9150246" cy="5958840"/>
        </p:xfrm>
        <a:graphic>
          <a:graphicData uri="http://schemas.openxmlformats.org/drawingml/2006/table">
            <a:tbl>
              <a:tblPr firstRow="1" firstCol="1" bandRow="1">
                <a:tableStyleId>{7E9639D4-E3E2-4D34-9284-5A2195B3D0D7}</a:tableStyleId>
              </a:tblPr>
              <a:tblGrid>
                <a:gridCol w="3422204"/>
                <a:gridCol w="5728042"/>
              </a:tblGrid>
              <a:tr h="208506">
                <a:tc>
                  <a:txBody>
                    <a:bodyPr/>
                    <a:lstStyle/>
                    <a:p>
                      <a:pPr>
                        <a:lnSpc>
                          <a:spcPct val="115000"/>
                        </a:lnSpc>
                        <a:spcAft>
                          <a:spcPts val="0"/>
                        </a:spcAft>
                      </a:pPr>
                      <a:r>
                        <a:rPr lang="es-CL" sz="1700" dirty="0">
                          <a:effectLst/>
                        </a:rPr>
                        <a:t>Teoría /Autor</a:t>
                      </a:r>
                      <a:endParaRPr lang="es-CL" sz="1700" dirty="0">
                        <a:effectLst/>
                        <a:latin typeface="Calibri"/>
                        <a:ea typeface="Calibri"/>
                        <a:cs typeface="Times New Roman"/>
                      </a:endParaRPr>
                    </a:p>
                  </a:txBody>
                  <a:tcPr marL="68580" marR="68580" marT="0" marB="0"/>
                </a:tc>
                <a:tc>
                  <a:txBody>
                    <a:bodyPr/>
                    <a:lstStyle/>
                    <a:p>
                      <a:pPr>
                        <a:lnSpc>
                          <a:spcPct val="115000"/>
                        </a:lnSpc>
                        <a:spcAft>
                          <a:spcPts val="0"/>
                        </a:spcAft>
                      </a:pPr>
                      <a:r>
                        <a:rPr lang="es-CL" sz="1700">
                          <a:effectLst/>
                        </a:rPr>
                        <a:t>Objetivo de la argumentación</a:t>
                      </a:r>
                      <a:endParaRPr lang="es-CL" sz="1700">
                        <a:effectLst/>
                        <a:latin typeface="Calibri"/>
                        <a:ea typeface="Calibri"/>
                        <a:cs typeface="Times New Roman"/>
                      </a:endParaRPr>
                    </a:p>
                  </a:txBody>
                  <a:tcPr marL="68580" marR="68580" marT="0" marB="0"/>
                </a:tc>
              </a:tr>
              <a:tr h="651489">
                <a:tc>
                  <a:txBody>
                    <a:bodyPr/>
                    <a:lstStyle/>
                    <a:p>
                      <a:pPr>
                        <a:lnSpc>
                          <a:spcPct val="115000"/>
                        </a:lnSpc>
                        <a:spcAft>
                          <a:spcPts val="0"/>
                        </a:spcAft>
                      </a:pPr>
                      <a:r>
                        <a:rPr lang="es-CL" sz="1700" dirty="0">
                          <a:effectLst/>
                        </a:rPr>
                        <a:t>Sofistas</a:t>
                      </a:r>
                      <a:endParaRPr lang="es-CL" sz="1700" dirty="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Convencer o persuadir  al otro sin importar los medios o las faltas a la verdad</a:t>
                      </a:r>
                    </a:p>
                    <a:p>
                      <a:pPr>
                        <a:lnSpc>
                          <a:spcPct val="115000"/>
                        </a:lnSpc>
                        <a:spcAft>
                          <a:spcPts val="0"/>
                        </a:spcAft>
                      </a:pPr>
                      <a:r>
                        <a:rPr lang="es-CL" sz="1700" dirty="0">
                          <a:effectLst/>
                        </a:rPr>
                        <a:t>(Retórica o el </a:t>
                      </a:r>
                      <a:r>
                        <a:rPr lang="es-CL" sz="1700" dirty="0" err="1">
                          <a:effectLst/>
                        </a:rPr>
                        <a:t>Ars</a:t>
                      </a:r>
                      <a:r>
                        <a:rPr lang="es-CL" sz="1700" dirty="0">
                          <a:effectLst/>
                        </a:rPr>
                        <a:t> bene </a:t>
                      </a:r>
                      <a:r>
                        <a:rPr lang="es-CL" sz="1700" dirty="0" err="1">
                          <a:effectLst/>
                        </a:rPr>
                        <a:t>dicendi</a:t>
                      </a:r>
                      <a:r>
                        <a:rPr lang="es-CL" sz="1700" dirty="0">
                          <a:effectLst/>
                        </a:rPr>
                        <a:t>)</a:t>
                      </a:r>
                      <a:endParaRPr lang="es-CL" sz="1700" dirty="0">
                        <a:effectLst/>
                        <a:latin typeface="Calibri"/>
                        <a:ea typeface="Calibri"/>
                        <a:cs typeface="Times New Roman"/>
                      </a:endParaRPr>
                    </a:p>
                  </a:txBody>
                  <a:tcPr marL="68580" marR="68580" marT="0" marB="0"/>
                </a:tc>
              </a:tr>
              <a:tr h="208506">
                <a:tc>
                  <a:txBody>
                    <a:bodyPr/>
                    <a:lstStyle/>
                    <a:p>
                      <a:pPr>
                        <a:lnSpc>
                          <a:spcPct val="115000"/>
                        </a:lnSpc>
                        <a:spcAft>
                          <a:spcPts val="0"/>
                        </a:spcAft>
                      </a:pPr>
                      <a:r>
                        <a:rPr lang="es-CL" sz="1700">
                          <a:effectLst/>
                        </a:rPr>
                        <a:t>Platón</a:t>
                      </a:r>
                      <a:endParaRPr lang="es-CL" sz="170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Descubrir la verdad a través del diálogo (dialéctica)</a:t>
                      </a:r>
                      <a:endParaRPr lang="es-CL" sz="1700" dirty="0">
                        <a:effectLst/>
                        <a:latin typeface="Calibri"/>
                        <a:ea typeface="Calibri"/>
                        <a:cs typeface="Times New Roman"/>
                      </a:endParaRPr>
                    </a:p>
                  </a:txBody>
                  <a:tcPr marL="68580" marR="68580" marT="0" marB="0"/>
                </a:tc>
              </a:tr>
              <a:tr h="1094473">
                <a:tc>
                  <a:txBody>
                    <a:bodyPr/>
                    <a:lstStyle/>
                    <a:p>
                      <a:pPr>
                        <a:lnSpc>
                          <a:spcPct val="115000"/>
                        </a:lnSpc>
                        <a:spcAft>
                          <a:spcPts val="0"/>
                        </a:spcAft>
                      </a:pPr>
                      <a:r>
                        <a:rPr lang="es-CL" sz="1700">
                          <a:effectLst/>
                        </a:rPr>
                        <a:t>Aristóteles</a:t>
                      </a:r>
                      <a:endParaRPr lang="es-CL" sz="170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Alcanzar la verdad a través de la demostración (lógica)</a:t>
                      </a:r>
                    </a:p>
                    <a:p>
                      <a:pPr>
                        <a:lnSpc>
                          <a:spcPct val="115000"/>
                        </a:lnSpc>
                        <a:spcAft>
                          <a:spcPts val="0"/>
                        </a:spcAft>
                      </a:pPr>
                      <a:r>
                        <a:rPr lang="es-CL" sz="1700" dirty="0">
                          <a:effectLst/>
                        </a:rPr>
                        <a:t>Se usa la dialéctica como lógica retórica (lo verosímil versus lo verdadero) para convencer o persuadir a la contraparte (Ethos, logos &amp; </a:t>
                      </a:r>
                      <a:r>
                        <a:rPr lang="es-CL" sz="1700">
                          <a:effectLst/>
                        </a:rPr>
                        <a:t>pathos</a:t>
                      </a:r>
                      <a:r>
                        <a:rPr lang="es-CL" sz="1700" smtClean="0">
                          <a:effectLst/>
                        </a:rPr>
                        <a:t>)</a:t>
                      </a:r>
                      <a:endParaRPr lang="es-CL" sz="1700" dirty="0">
                        <a:effectLst/>
                        <a:latin typeface="Calibri"/>
                        <a:ea typeface="Calibri"/>
                        <a:cs typeface="Times New Roman"/>
                      </a:endParaRPr>
                    </a:p>
                  </a:txBody>
                  <a:tcPr marL="68580" marR="68580" marT="0" marB="0"/>
                </a:tc>
              </a:tr>
              <a:tr h="208506">
                <a:tc>
                  <a:txBody>
                    <a:bodyPr/>
                    <a:lstStyle/>
                    <a:p>
                      <a:pPr>
                        <a:lnSpc>
                          <a:spcPct val="115000"/>
                        </a:lnSpc>
                        <a:spcAft>
                          <a:spcPts val="0"/>
                        </a:spcAft>
                      </a:pPr>
                      <a:r>
                        <a:rPr lang="es-CL" sz="1700">
                          <a:effectLst/>
                        </a:rPr>
                        <a:t>Toulmin</a:t>
                      </a:r>
                      <a:endParaRPr lang="es-CL" sz="170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smtClean="0">
                          <a:effectLst/>
                        </a:rPr>
                        <a:t>Describir y determinar las características de un argumento bien construido . Un modelo de análisis para el razonamiento práctico</a:t>
                      </a:r>
                      <a:endParaRPr lang="es-CL" sz="1700" dirty="0">
                        <a:effectLst/>
                        <a:latin typeface="Calibri"/>
                        <a:ea typeface="Calibri"/>
                        <a:cs typeface="Times New Roman"/>
                      </a:endParaRPr>
                    </a:p>
                  </a:txBody>
                  <a:tcPr marL="68580" marR="68580" marT="0" marB="0"/>
                </a:tc>
              </a:tr>
              <a:tr h="651489">
                <a:tc>
                  <a:txBody>
                    <a:bodyPr/>
                    <a:lstStyle/>
                    <a:p>
                      <a:pPr>
                        <a:lnSpc>
                          <a:spcPct val="115000"/>
                        </a:lnSpc>
                        <a:spcAft>
                          <a:spcPts val="0"/>
                        </a:spcAft>
                      </a:pPr>
                      <a:r>
                        <a:rPr lang="es-CL" sz="1700">
                          <a:effectLst/>
                        </a:rPr>
                        <a:t>Perelman &amp; Olbrechts-Tyteca</a:t>
                      </a:r>
                      <a:endParaRPr lang="es-CL" sz="170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Convencer o persuadir a un auditorio para que adhiera a un punto de vista (del orador) a través de criterios racionales y verosímiles.</a:t>
                      </a:r>
                      <a:endParaRPr lang="es-CL" sz="1700" dirty="0">
                        <a:effectLst/>
                        <a:latin typeface="Calibri"/>
                        <a:ea typeface="Calibri"/>
                        <a:cs typeface="Times New Roman"/>
                      </a:endParaRPr>
                    </a:p>
                  </a:txBody>
                  <a:tcPr marL="68580" marR="68580" marT="0" marB="0"/>
                </a:tc>
              </a:tr>
              <a:tr h="651489">
                <a:tc>
                  <a:txBody>
                    <a:bodyPr/>
                    <a:lstStyle/>
                    <a:p>
                      <a:pPr>
                        <a:lnSpc>
                          <a:spcPct val="115000"/>
                        </a:lnSpc>
                        <a:spcAft>
                          <a:spcPts val="0"/>
                        </a:spcAft>
                      </a:pPr>
                      <a:r>
                        <a:rPr lang="es-CL" sz="1700" dirty="0" smtClean="0">
                          <a:effectLst/>
                        </a:rPr>
                        <a:t>van </a:t>
                      </a:r>
                      <a:r>
                        <a:rPr lang="es-CL" sz="1700" dirty="0">
                          <a:effectLst/>
                        </a:rPr>
                        <a:t>Eemeren &amp; </a:t>
                      </a:r>
                      <a:r>
                        <a:rPr lang="es-CL" sz="1700" dirty="0" err="1">
                          <a:effectLst/>
                        </a:rPr>
                        <a:t>Grotendorst</a:t>
                      </a:r>
                      <a:r>
                        <a:rPr lang="es-CL" sz="1700" dirty="0">
                          <a:effectLst/>
                        </a:rPr>
                        <a:t> (La </a:t>
                      </a:r>
                      <a:r>
                        <a:rPr lang="es-CL" sz="1700" dirty="0" err="1">
                          <a:effectLst/>
                        </a:rPr>
                        <a:t>Pragmadialéctica</a:t>
                      </a:r>
                      <a:r>
                        <a:rPr lang="es-CL" sz="1700" dirty="0">
                          <a:effectLst/>
                        </a:rPr>
                        <a:t> o la discusión crítica)</a:t>
                      </a:r>
                      <a:endParaRPr lang="es-CL" sz="1700" dirty="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Resolver una disputa o conflicto mediante un acuerdo.</a:t>
                      </a:r>
                      <a:endParaRPr lang="es-CL" sz="1700" dirty="0">
                        <a:effectLst/>
                        <a:latin typeface="Calibri"/>
                        <a:ea typeface="Calibri"/>
                        <a:cs typeface="Times New Roman"/>
                      </a:endParaRPr>
                    </a:p>
                  </a:txBody>
                  <a:tcPr marL="68580" marR="68580" marT="0" marB="0"/>
                </a:tc>
              </a:tr>
              <a:tr h="429997">
                <a:tc>
                  <a:txBody>
                    <a:bodyPr/>
                    <a:lstStyle/>
                    <a:p>
                      <a:pPr>
                        <a:lnSpc>
                          <a:spcPct val="115000"/>
                        </a:lnSpc>
                        <a:spcAft>
                          <a:spcPts val="0"/>
                        </a:spcAft>
                      </a:pPr>
                      <a:r>
                        <a:rPr lang="es-CL" sz="1700">
                          <a:effectLst/>
                        </a:rPr>
                        <a:t>Siegel (teorías epistémicas de la argumentación</a:t>
                      </a:r>
                      <a:endParaRPr lang="es-CL" sz="1700">
                        <a:effectLst/>
                        <a:latin typeface="Calibri"/>
                        <a:ea typeface="Calibri"/>
                        <a:cs typeface="Times New Roman"/>
                      </a:endParaRPr>
                    </a:p>
                  </a:txBody>
                  <a:tcPr marL="68580" marR="68580" marT="0" marB="0"/>
                </a:tc>
                <a:tc>
                  <a:txBody>
                    <a:bodyPr/>
                    <a:lstStyle/>
                    <a:p>
                      <a:pPr>
                        <a:lnSpc>
                          <a:spcPct val="115000"/>
                        </a:lnSpc>
                        <a:spcAft>
                          <a:spcPts val="0"/>
                        </a:spcAft>
                      </a:pPr>
                      <a:r>
                        <a:rPr lang="es-CL" sz="1700" dirty="0">
                          <a:effectLst/>
                        </a:rPr>
                        <a:t>Adquirir la capacidad para evaluar la calidad de los argumentos</a:t>
                      </a:r>
                    </a:p>
                    <a:p>
                      <a:pPr>
                        <a:lnSpc>
                          <a:spcPct val="115000"/>
                        </a:lnSpc>
                        <a:spcAft>
                          <a:spcPts val="0"/>
                        </a:spcAft>
                      </a:pPr>
                      <a:r>
                        <a:rPr lang="es-CL" sz="1700" dirty="0">
                          <a:effectLst/>
                        </a:rPr>
                        <a:t>(pensamiento crítico)</a:t>
                      </a:r>
                      <a:endParaRPr lang="es-CL" sz="17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532835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Las falacias</a:t>
            </a:r>
            <a:endParaRPr lang="es-CL" dirty="0"/>
          </a:p>
        </p:txBody>
      </p:sp>
      <p:sp>
        <p:nvSpPr>
          <p:cNvPr id="3" name="2 Marcador de contenido"/>
          <p:cNvSpPr>
            <a:spLocks noGrp="1"/>
          </p:cNvSpPr>
          <p:nvPr>
            <p:ph idx="1"/>
          </p:nvPr>
        </p:nvSpPr>
        <p:spPr/>
        <p:txBody>
          <a:bodyPr/>
          <a:lstStyle/>
          <a:p>
            <a:pPr marL="0" indent="0">
              <a:buNone/>
            </a:pPr>
            <a:r>
              <a:rPr lang="es-CL" dirty="0"/>
              <a:t>L</a:t>
            </a:r>
            <a:r>
              <a:rPr lang="es-CL" dirty="0" smtClean="0"/>
              <a:t>as </a:t>
            </a:r>
            <a:r>
              <a:rPr lang="es-CL" dirty="0"/>
              <a:t>falacias son razonamientos erróneos o falsos, puede incurrirse en ellos por ignorancia o voluntariamente, como un modo de convencer mediante la razón</a:t>
            </a:r>
            <a:r>
              <a:rPr lang="es-CL" dirty="0" smtClean="0"/>
              <a:t>.</a:t>
            </a:r>
          </a:p>
          <a:p>
            <a:pPr marL="0" indent="0">
              <a:buNone/>
            </a:pPr>
            <a:r>
              <a:rPr lang="es-CL" dirty="0"/>
              <a:t>Las falacias como formas de violación a las reglas de la discusión crítica</a:t>
            </a:r>
            <a:endParaRPr lang="es-CL" dirty="0" smtClean="0"/>
          </a:p>
          <a:p>
            <a:pPr marL="0" indent="0">
              <a:buNone/>
            </a:pPr>
            <a:endParaRPr lang="es-CL" dirty="0"/>
          </a:p>
        </p:txBody>
      </p:sp>
    </p:spTree>
    <p:extLst>
      <p:ext uri="{BB962C8B-B14F-4D97-AF65-F5344CB8AC3E}">
        <p14:creationId xmlns:p14="http://schemas.microsoft.com/office/powerpoint/2010/main" val="30814292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19872" y="274638"/>
            <a:ext cx="5266928" cy="274042"/>
          </a:xfrm>
        </p:spPr>
        <p:txBody>
          <a:bodyPr>
            <a:noAutofit/>
          </a:bodyPr>
          <a:lstStyle/>
          <a:p>
            <a:r>
              <a:rPr lang="es-CL" sz="3000" dirty="0" smtClean="0"/>
              <a:t>Clasificación de las falacias</a:t>
            </a:r>
            <a:endParaRPr lang="es-CL" sz="3000" dirty="0"/>
          </a:p>
        </p:txBody>
      </p:sp>
      <p:sp>
        <p:nvSpPr>
          <p:cNvPr id="3" name="2 Marcador de contenido"/>
          <p:cNvSpPr>
            <a:spLocks noGrp="1"/>
          </p:cNvSpPr>
          <p:nvPr>
            <p:ph idx="1"/>
          </p:nvPr>
        </p:nvSpPr>
        <p:spPr>
          <a:xfrm>
            <a:off x="323528" y="0"/>
            <a:ext cx="8568952" cy="8253536"/>
          </a:xfrm>
        </p:spPr>
        <p:txBody>
          <a:bodyPr>
            <a:normAutofit fontScale="47500" lnSpcReduction="20000"/>
          </a:bodyPr>
          <a:lstStyle/>
          <a:p>
            <a:pPr marL="0" indent="0">
              <a:buNone/>
            </a:pPr>
            <a:endParaRPr lang="es-CL" b="1" dirty="0" smtClean="0"/>
          </a:p>
          <a:p>
            <a:pPr marL="0" indent="0">
              <a:buNone/>
            </a:pPr>
            <a:endParaRPr lang="es-CL" b="1" dirty="0"/>
          </a:p>
          <a:p>
            <a:pPr marL="0" indent="0">
              <a:buNone/>
            </a:pPr>
            <a:endParaRPr lang="es-CL" sz="3800" b="1" dirty="0" smtClean="0"/>
          </a:p>
          <a:p>
            <a:pPr marL="0" indent="0">
              <a:buNone/>
            </a:pPr>
            <a:endParaRPr lang="es-CL" sz="3800" b="1" dirty="0"/>
          </a:p>
          <a:p>
            <a:pPr marL="0" indent="0">
              <a:buNone/>
            </a:pPr>
            <a:r>
              <a:rPr lang="es-CL" sz="3800" b="1" dirty="0" smtClean="0"/>
              <a:t>1</a:t>
            </a:r>
            <a:r>
              <a:rPr lang="es-CL" sz="3800" b="1" dirty="0"/>
              <a:t>. A- Descalificación </a:t>
            </a:r>
            <a:endParaRPr lang="es-CL" sz="3800" dirty="0"/>
          </a:p>
          <a:p>
            <a:pPr marL="0" indent="0">
              <a:buNone/>
            </a:pPr>
            <a:r>
              <a:rPr lang="es-CL" sz="3800" b="1" dirty="0"/>
              <a:t>A.1.Ataque personal directo (Ad Hominem-Ofensivo) </a:t>
            </a:r>
            <a:endParaRPr lang="es-CL" sz="3800" dirty="0"/>
          </a:p>
          <a:p>
            <a:pPr marL="0" indent="0">
              <a:buNone/>
            </a:pPr>
            <a:r>
              <a:rPr lang="es-CL" sz="3800" b="1" dirty="0"/>
              <a:t>A.2. Ataque personal indirecto (Circunstancial)</a:t>
            </a:r>
            <a:endParaRPr lang="es-CL" sz="3800" dirty="0"/>
          </a:p>
          <a:p>
            <a:pPr marL="0" indent="0">
              <a:buNone/>
            </a:pPr>
            <a:r>
              <a:rPr lang="es-CL" sz="3800" b="1" dirty="0"/>
              <a:t>A.3. Envenenar el pozo</a:t>
            </a:r>
            <a:endParaRPr lang="es-CL" sz="3800" dirty="0"/>
          </a:p>
          <a:p>
            <a:pPr marL="0" indent="0">
              <a:buNone/>
            </a:pPr>
            <a:r>
              <a:rPr lang="es-CL" sz="3800" b="1" dirty="0"/>
              <a:t>2. B- Apelar a la ignorancia (ad </a:t>
            </a:r>
            <a:r>
              <a:rPr lang="es-CL" sz="3800" b="1" dirty="0" err="1"/>
              <a:t>ignorantiam</a:t>
            </a:r>
            <a:r>
              <a:rPr lang="es-CL" sz="3800" b="1" dirty="0"/>
              <a:t>)</a:t>
            </a:r>
            <a:endParaRPr lang="es-CL" sz="3800" dirty="0"/>
          </a:p>
          <a:p>
            <a:pPr marL="0" indent="0">
              <a:buNone/>
            </a:pPr>
            <a:r>
              <a:rPr lang="es-CL" sz="3800" b="1" dirty="0"/>
              <a:t>3. C- Apelar a la autoridad</a:t>
            </a:r>
            <a:endParaRPr lang="es-CL" sz="3800" dirty="0"/>
          </a:p>
          <a:p>
            <a:pPr marL="0" indent="0">
              <a:buNone/>
            </a:pPr>
            <a:r>
              <a:rPr lang="es-CL" sz="3800" b="1" dirty="0"/>
              <a:t>C.1 A la autoridad de una persona</a:t>
            </a:r>
            <a:endParaRPr lang="es-CL" sz="3800" dirty="0"/>
          </a:p>
          <a:p>
            <a:pPr marL="0" indent="0">
              <a:buNone/>
            </a:pPr>
            <a:r>
              <a:rPr lang="es-CL" sz="3800" b="1" dirty="0"/>
              <a:t>C.2. Al consenso (ad </a:t>
            </a:r>
            <a:r>
              <a:rPr lang="es-CL" sz="3800" b="1" dirty="0" err="1"/>
              <a:t>populum</a:t>
            </a:r>
            <a:r>
              <a:rPr lang="es-CL" sz="3800" b="1" dirty="0"/>
              <a:t>) </a:t>
            </a:r>
            <a:endParaRPr lang="es-CL" sz="3800" dirty="0"/>
          </a:p>
          <a:p>
            <a:pPr marL="0" indent="0">
              <a:buNone/>
            </a:pPr>
            <a:r>
              <a:rPr lang="es-CL" sz="3800" b="1" dirty="0"/>
              <a:t>4. D. Apelar a la misericordia(ad </a:t>
            </a:r>
            <a:r>
              <a:rPr lang="es-CL" sz="3800" b="1" dirty="0" err="1"/>
              <a:t>misericordiam</a:t>
            </a:r>
            <a:r>
              <a:rPr lang="es-CL" sz="3800" b="1" dirty="0"/>
              <a:t>)</a:t>
            </a:r>
            <a:endParaRPr lang="es-CL" sz="3800" dirty="0"/>
          </a:p>
          <a:p>
            <a:pPr marL="0" indent="0">
              <a:buNone/>
            </a:pPr>
            <a:r>
              <a:rPr lang="es-CL" sz="3800" b="1" dirty="0"/>
              <a:t>5. E. Apelar al temor (ad </a:t>
            </a:r>
            <a:r>
              <a:rPr lang="es-CL" sz="3800" b="1" dirty="0" err="1"/>
              <a:t>baculum</a:t>
            </a:r>
            <a:r>
              <a:rPr lang="es-CL" sz="3800" b="1" dirty="0"/>
              <a:t>) </a:t>
            </a:r>
            <a:endParaRPr lang="es-CL" sz="3800" dirty="0"/>
          </a:p>
          <a:p>
            <a:pPr marL="0" indent="0">
              <a:buNone/>
            </a:pPr>
            <a:r>
              <a:rPr lang="es-CL" sz="3800" b="1" dirty="0"/>
              <a:t>6. F. Pregunta Compleja</a:t>
            </a:r>
            <a:endParaRPr lang="es-CL" sz="3800" dirty="0"/>
          </a:p>
          <a:p>
            <a:pPr marL="0" indent="0">
              <a:buNone/>
            </a:pPr>
            <a:r>
              <a:rPr lang="es-CL" sz="3800" b="1" dirty="0"/>
              <a:t>7. G. Accidente y accidente inverso</a:t>
            </a:r>
            <a:endParaRPr lang="es-CL" sz="3800" dirty="0"/>
          </a:p>
          <a:p>
            <a:pPr marL="0" indent="0">
              <a:buNone/>
            </a:pPr>
            <a:r>
              <a:rPr lang="es-CL" sz="3800" b="1" dirty="0"/>
              <a:t>G1. Regla general para caso particular </a:t>
            </a:r>
            <a:endParaRPr lang="es-CL" sz="3800" dirty="0"/>
          </a:p>
          <a:p>
            <a:pPr marL="0" indent="0">
              <a:buNone/>
            </a:pPr>
            <a:r>
              <a:rPr lang="es-CL" sz="3800" b="1" dirty="0"/>
              <a:t>G.2. Generalización apresurada</a:t>
            </a:r>
            <a:endParaRPr lang="es-CL" sz="3800" dirty="0"/>
          </a:p>
          <a:p>
            <a:pPr marL="0" indent="0">
              <a:buNone/>
            </a:pPr>
            <a:r>
              <a:rPr lang="es-CL" sz="3800" b="1" dirty="0"/>
              <a:t>8. H. Causa falsa (Non causa pro causa)</a:t>
            </a:r>
            <a:endParaRPr lang="es-CL" sz="3800" dirty="0"/>
          </a:p>
          <a:p>
            <a:pPr marL="0" indent="0">
              <a:buNone/>
            </a:pPr>
            <a:r>
              <a:rPr lang="es-CL" sz="3800" b="1" dirty="0"/>
              <a:t>9. I. Petición de principios (</a:t>
            </a:r>
            <a:r>
              <a:rPr lang="es-CL" sz="3800" b="1" dirty="0" err="1"/>
              <a:t>Petitio</a:t>
            </a:r>
            <a:r>
              <a:rPr lang="es-CL" sz="3800" b="1" dirty="0"/>
              <a:t> </a:t>
            </a:r>
            <a:r>
              <a:rPr lang="es-CL" sz="3800" b="1" dirty="0" err="1"/>
              <a:t>principi</a:t>
            </a:r>
            <a:r>
              <a:rPr lang="es-CL" sz="3800" b="1" dirty="0"/>
              <a:t> –tautología- circularidad)</a:t>
            </a:r>
            <a:endParaRPr lang="es-CL" sz="3800" dirty="0"/>
          </a:p>
          <a:p>
            <a:pPr marL="0" indent="0">
              <a:buNone/>
            </a:pPr>
            <a:r>
              <a:rPr lang="es-CL" sz="3800" b="1" dirty="0"/>
              <a:t>10. J. Premisa contradictoria (</a:t>
            </a:r>
            <a:r>
              <a:rPr lang="es-CL" sz="3800" b="1" dirty="0" err="1"/>
              <a:t>Ignorantio</a:t>
            </a:r>
            <a:r>
              <a:rPr lang="es-CL" sz="3800" b="1" dirty="0"/>
              <a:t> </a:t>
            </a:r>
            <a:r>
              <a:rPr lang="es-CL" sz="3800" b="1" dirty="0" err="1"/>
              <a:t>elenchi</a:t>
            </a:r>
            <a:r>
              <a:rPr lang="es-CL" sz="3800" b="1" dirty="0"/>
              <a:t>) </a:t>
            </a:r>
            <a:endParaRPr lang="es-CL" sz="3800" dirty="0"/>
          </a:p>
          <a:p>
            <a:pPr marL="0" indent="0">
              <a:buNone/>
            </a:pPr>
            <a:r>
              <a:rPr lang="es-CL" sz="3800" b="1" dirty="0"/>
              <a:t> 11. K. Equivoco</a:t>
            </a:r>
            <a:endParaRPr lang="es-CL" sz="3800" dirty="0"/>
          </a:p>
          <a:p>
            <a:pPr marL="0" indent="0">
              <a:buNone/>
            </a:pPr>
            <a:r>
              <a:rPr lang="es-CL" sz="3800" b="1" dirty="0"/>
              <a:t>12. L. Ambigüedad (Anfibología) </a:t>
            </a:r>
            <a:endParaRPr lang="es-CL" sz="3800" dirty="0"/>
          </a:p>
          <a:p>
            <a:pPr marL="0" indent="0">
              <a:buNone/>
            </a:pPr>
            <a:r>
              <a:rPr lang="es-CL" sz="3800" b="1" dirty="0"/>
              <a:t>13. M. Falsa analogía</a:t>
            </a:r>
            <a:endParaRPr lang="es-CL" sz="3800" dirty="0"/>
          </a:p>
          <a:p>
            <a:pPr marL="0" indent="0">
              <a:buNone/>
            </a:pPr>
            <a:r>
              <a:rPr lang="es-CL" sz="3800" b="1" dirty="0"/>
              <a:t> </a:t>
            </a:r>
            <a:endParaRPr lang="es-CL" sz="3800" dirty="0"/>
          </a:p>
          <a:p>
            <a:pPr marL="0" indent="0">
              <a:buNone/>
            </a:pPr>
            <a:r>
              <a:rPr lang="es-CL" sz="3800" b="1" dirty="0"/>
              <a:t> </a:t>
            </a:r>
            <a:endParaRPr lang="es-CL" sz="3800" dirty="0"/>
          </a:p>
          <a:p>
            <a:pPr marL="0" indent="0">
              <a:buNone/>
            </a:pPr>
            <a:r>
              <a:rPr lang="es-CL" sz="3800" b="1" dirty="0"/>
              <a:t> </a:t>
            </a:r>
            <a:endParaRPr lang="es-CL" sz="3800" dirty="0"/>
          </a:p>
          <a:p>
            <a:pPr marL="0" indent="0">
              <a:buNone/>
            </a:pPr>
            <a:r>
              <a:rPr lang="es-CL" sz="3800" b="1" dirty="0"/>
              <a:t> </a:t>
            </a:r>
            <a:endParaRPr lang="es-CL" sz="3800" dirty="0"/>
          </a:p>
          <a:p>
            <a:pPr marL="0" indent="0">
              <a:buNone/>
            </a:pPr>
            <a:r>
              <a:rPr lang="es-CL" b="1" dirty="0"/>
              <a:t> </a:t>
            </a:r>
            <a:endParaRPr lang="es-CL" dirty="0"/>
          </a:p>
          <a:p>
            <a:endParaRPr lang="es-CL" dirty="0"/>
          </a:p>
        </p:txBody>
      </p:sp>
    </p:spTree>
    <p:extLst>
      <p:ext uri="{BB962C8B-B14F-4D97-AF65-F5344CB8AC3E}">
        <p14:creationId xmlns:p14="http://schemas.microsoft.com/office/powerpoint/2010/main" val="35874458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smtClean="0"/>
              <a:t>La teoría epistémica de la Argumentación (John Biro &amp; Harvey Siegel</a:t>
            </a:r>
            <a:endParaRPr lang="es-CL" sz="2500" dirty="0"/>
          </a:p>
        </p:txBody>
      </p:sp>
      <p:sp>
        <p:nvSpPr>
          <p:cNvPr id="3" name="2 Marcador de contenido"/>
          <p:cNvSpPr>
            <a:spLocks noGrp="1"/>
          </p:cNvSpPr>
          <p:nvPr>
            <p:ph idx="1"/>
          </p:nvPr>
        </p:nvSpPr>
        <p:spPr/>
        <p:txBody>
          <a:bodyPr>
            <a:normAutofit lnSpcReduction="10000"/>
          </a:bodyPr>
          <a:lstStyle/>
          <a:p>
            <a:r>
              <a:rPr lang="es-CL" dirty="0" smtClean="0"/>
              <a:t>La diferencia entre la argumentación (como una práctica) y los argumentos (objetos abstractos en la forma de proposiciones)</a:t>
            </a:r>
          </a:p>
          <a:p>
            <a:r>
              <a:rPr lang="es-CL" dirty="0" smtClean="0"/>
              <a:t>Busca explicar cómo podemos adquirir conocimiento (una creencia justificada) por medio la argumentación. Las falacias son concebidas como errores de razonamiento. </a:t>
            </a:r>
          </a:p>
          <a:p>
            <a:r>
              <a:rPr lang="es-CL" dirty="0" smtClean="0"/>
              <a:t>La argumentación debe ser concebida como una teoría normativa  </a:t>
            </a:r>
            <a:endParaRPr lang="es-CL" dirty="0"/>
          </a:p>
        </p:txBody>
      </p:sp>
    </p:spTree>
    <p:extLst>
      <p:ext uri="{BB962C8B-B14F-4D97-AF65-F5344CB8AC3E}">
        <p14:creationId xmlns:p14="http://schemas.microsoft.com/office/powerpoint/2010/main" val="1035172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a:t>La teoría epistémica de la Argumentación (John Biro &amp; Harvey Siegel</a:t>
            </a:r>
          </a:p>
        </p:txBody>
      </p:sp>
      <p:sp>
        <p:nvSpPr>
          <p:cNvPr id="3" name="2 Marcador de contenido"/>
          <p:cNvSpPr>
            <a:spLocks noGrp="1"/>
          </p:cNvSpPr>
          <p:nvPr>
            <p:ph idx="1"/>
          </p:nvPr>
        </p:nvSpPr>
        <p:spPr/>
        <p:txBody>
          <a:bodyPr>
            <a:normAutofit fontScale="85000" lnSpcReduction="10000"/>
          </a:bodyPr>
          <a:lstStyle/>
          <a:p>
            <a:r>
              <a:rPr lang="es-CL" dirty="0" smtClean="0"/>
              <a:t>Toda la teoría tiene por propósito determinar cuándo un argumento es bueno y cuándo es malo</a:t>
            </a:r>
          </a:p>
          <a:p>
            <a:r>
              <a:rPr lang="es-CL" dirty="0" smtClean="0"/>
              <a:t>Un argumento es bueno cuando su conclusión aporta conocimiento nuevo. Un argumento es bueno cuando garantiza la conclusión</a:t>
            </a:r>
          </a:p>
          <a:p>
            <a:r>
              <a:rPr lang="es-CL" dirty="0" smtClean="0"/>
              <a:t>Este criterio de calidad de los argumentos no es considerado en las teorías prácticas de la argumentación (como la </a:t>
            </a:r>
            <a:r>
              <a:rPr lang="es-CL" dirty="0" err="1" smtClean="0"/>
              <a:t>pragmadialéctica</a:t>
            </a:r>
            <a:r>
              <a:rPr lang="es-CL" dirty="0" smtClean="0"/>
              <a:t>) </a:t>
            </a:r>
          </a:p>
          <a:p>
            <a:r>
              <a:rPr lang="es-CL" dirty="0" smtClean="0"/>
              <a:t>En la </a:t>
            </a:r>
            <a:r>
              <a:rPr lang="es-CL" dirty="0" err="1" smtClean="0"/>
              <a:t>pragmadialéctica</a:t>
            </a:r>
            <a:r>
              <a:rPr lang="es-CL" dirty="0" smtClean="0"/>
              <a:t> un argumento puede ser exitoso de acuerdo a un criterio externo (que se resuelva la disputa), y no según su grado de racionabilidad</a:t>
            </a:r>
            <a:endParaRPr lang="es-CL" dirty="0"/>
          </a:p>
        </p:txBody>
      </p:sp>
    </p:spTree>
    <p:extLst>
      <p:ext uri="{BB962C8B-B14F-4D97-AF65-F5344CB8AC3E}">
        <p14:creationId xmlns:p14="http://schemas.microsoft.com/office/powerpoint/2010/main" val="40185085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500" dirty="0"/>
              <a:t>La teoría epistémica de la Argumentación (John Biro &amp; Harvey Siegel</a:t>
            </a:r>
          </a:p>
        </p:txBody>
      </p:sp>
      <p:sp>
        <p:nvSpPr>
          <p:cNvPr id="3" name="2 Marcador de contenido"/>
          <p:cNvSpPr>
            <a:spLocks noGrp="1"/>
          </p:cNvSpPr>
          <p:nvPr>
            <p:ph idx="1"/>
          </p:nvPr>
        </p:nvSpPr>
        <p:spPr/>
        <p:txBody>
          <a:bodyPr/>
          <a:lstStyle/>
          <a:p>
            <a:r>
              <a:rPr lang="es-CL" dirty="0" smtClean="0"/>
              <a:t>La capacidad de evaluar la calidad de un argumento es un aspecto esencial para el desarrollo del pensamiento crítico.</a:t>
            </a:r>
          </a:p>
          <a:p>
            <a:r>
              <a:rPr lang="es-CL" dirty="0" smtClean="0"/>
              <a:t>El pensamiento crítico es un ideal educativo </a:t>
            </a:r>
            <a:endParaRPr lang="es-CL" dirty="0"/>
          </a:p>
        </p:txBody>
      </p:sp>
    </p:spTree>
    <p:extLst>
      <p:ext uri="{BB962C8B-B14F-4D97-AF65-F5344CB8AC3E}">
        <p14:creationId xmlns:p14="http://schemas.microsoft.com/office/powerpoint/2010/main" val="18029245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520" y="274638"/>
            <a:ext cx="9145016" cy="490066"/>
          </a:xfrm>
        </p:spPr>
        <p:txBody>
          <a:bodyPr>
            <a:normAutofit fontScale="90000"/>
          </a:bodyPr>
          <a:lstStyle/>
          <a:p>
            <a:r>
              <a:rPr lang="es-CL" sz="2500" b="1" dirty="0"/>
              <a:t>Algunas orientaciones didácticas para la enseñanza de la </a:t>
            </a:r>
            <a:r>
              <a:rPr lang="es-CL" sz="2500" b="1" dirty="0" smtClean="0"/>
              <a:t>argumentación</a:t>
            </a:r>
            <a:endParaRPr lang="es-CL" sz="2500" b="1" dirty="0"/>
          </a:p>
        </p:txBody>
      </p:sp>
      <p:sp>
        <p:nvSpPr>
          <p:cNvPr id="3" name="2 Marcador de contenido"/>
          <p:cNvSpPr>
            <a:spLocks noGrp="1"/>
          </p:cNvSpPr>
          <p:nvPr>
            <p:ph idx="1"/>
          </p:nvPr>
        </p:nvSpPr>
        <p:spPr>
          <a:xfrm>
            <a:off x="107504" y="1124744"/>
            <a:ext cx="8579296" cy="5733256"/>
          </a:xfrm>
        </p:spPr>
        <p:txBody>
          <a:bodyPr>
            <a:normAutofit fontScale="70000" lnSpcReduction="20000"/>
          </a:bodyPr>
          <a:lstStyle/>
          <a:p>
            <a:pPr marL="0" indent="0">
              <a:buNone/>
            </a:pPr>
            <a:r>
              <a:rPr lang="es-CL" b="1" dirty="0" smtClean="0"/>
              <a:t>¿Cuáles son las competencias que un estudiante escolar debe tener para poder participar exitosamente en los debates escolares?</a:t>
            </a:r>
          </a:p>
          <a:p>
            <a:pPr marL="0" indent="0">
              <a:buNone/>
            </a:pPr>
            <a:endParaRPr lang="es-CL" dirty="0" smtClean="0"/>
          </a:p>
          <a:p>
            <a:pPr marL="0" indent="0">
              <a:buNone/>
            </a:pPr>
            <a:r>
              <a:rPr lang="es-CL" dirty="0" smtClean="0"/>
              <a:t>(Algunos </a:t>
            </a:r>
            <a:r>
              <a:rPr lang="es-CL" dirty="0" smtClean="0"/>
              <a:t>problemas en la enseñanza de la argumentación: temas  que no son argumentables, asignación del tema y de la </a:t>
            </a:r>
            <a:r>
              <a:rPr lang="es-CL" dirty="0" smtClean="0"/>
              <a:t>posición) </a:t>
            </a:r>
            <a:endParaRPr lang="es-CL" dirty="0" smtClean="0"/>
          </a:p>
          <a:p>
            <a:pPr marL="0" indent="0">
              <a:buNone/>
            </a:pPr>
            <a:endParaRPr lang="es-CL" dirty="0" smtClean="0"/>
          </a:p>
          <a:p>
            <a:pPr marL="0" indent="0">
              <a:buNone/>
            </a:pPr>
            <a:r>
              <a:rPr lang="es-CL" dirty="0" smtClean="0"/>
              <a:t>Una lista preliminar:</a:t>
            </a:r>
          </a:p>
          <a:p>
            <a:pPr marL="0" indent="0">
              <a:buNone/>
            </a:pPr>
            <a:endParaRPr lang="es-CL" dirty="0" smtClean="0"/>
          </a:p>
          <a:p>
            <a:r>
              <a:rPr lang="es-CL" dirty="0" smtClean="0"/>
              <a:t>Buscar y evaluar información para apoyar (</a:t>
            </a:r>
            <a:r>
              <a:rPr lang="es-CL" dirty="0" err="1" smtClean="0"/>
              <a:t>backing</a:t>
            </a:r>
            <a:r>
              <a:rPr lang="es-CL" dirty="0" smtClean="0"/>
              <a:t>) los datos y las garantías</a:t>
            </a:r>
          </a:p>
          <a:p>
            <a:endParaRPr lang="es-CL" dirty="0" smtClean="0"/>
          </a:p>
          <a:p>
            <a:r>
              <a:rPr lang="es-CL" dirty="0" smtClean="0"/>
              <a:t>Identificar las fortalezas y debilidades (condiciones de refutación) de los argumentos propios y ajenos</a:t>
            </a:r>
            <a:r>
              <a:rPr lang="es-CL" dirty="0" smtClean="0">
                <a:sym typeface="Wingdings" panose="05000000000000000000" pitchFamily="2" charset="2"/>
              </a:rPr>
              <a:t> desarrollo del pensamiento crítico</a:t>
            </a:r>
            <a:endParaRPr lang="es-CL" dirty="0" smtClean="0"/>
          </a:p>
          <a:p>
            <a:pPr marL="0" indent="0">
              <a:buNone/>
            </a:pPr>
            <a:endParaRPr lang="es-CL" dirty="0" smtClean="0"/>
          </a:p>
          <a:p>
            <a:r>
              <a:rPr lang="es-CL" dirty="0" smtClean="0"/>
              <a:t>Evaluar la fortaleza de dos argumentos en relación con una conclusión y determinar por qué uno es mejor o peor que el </a:t>
            </a:r>
            <a:r>
              <a:rPr lang="es-CL" dirty="0" smtClean="0"/>
              <a:t>otro</a:t>
            </a:r>
            <a:endParaRPr lang="es-CL" dirty="0" smtClean="0"/>
          </a:p>
        </p:txBody>
      </p:sp>
    </p:spTree>
    <p:extLst>
      <p:ext uri="{BB962C8B-B14F-4D97-AF65-F5344CB8AC3E}">
        <p14:creationId xmlns:p14="http://schemas.microsoft.com/office/powerpoint/2010/main" val="34466913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520" y="274638"/>
            <a:ext cx="9145016" cy="490066"/>
          </a:xfrm>
        </p:spPr>
        <p:txBody>
          <a:bodyPr>
            <a:normAutofit fontScale="90000"/>
          </a:bodyPr>
          <a:lstStyle/>
          <a:p>
            <a:r>
              <a:rPr lang="es-CL" sz="2500" b="1" dirty="0"/>
              <a:t>Algunas orientaciones didácticas para la enseñanza de la </a:t>
            </a:r>
            <a:r>
              <a:rPr lang="es-CL" sz="2500" b="1" dirty="0" smtClean="0"/>
              <a:t>argumentación</a:t>
            </a:r>
            <a:endParaRPr lang="es-CL" sz="2500" b="1" dirty="0"/>
          </a:p>
        </p:txBody>
      </p:sp>
      <p:sp>
        <p:nvSpPr>
          <p:cNvPr id="3" name="2 Marcador de contenido"/>
          <p:cNvSpPr>
            <a:spLocks noGrp="1"/>
          </p:cNvSpPr>
          <p:nvPr>
            <p:ph idx="1"/>
          </p:nvPr>
        </p:nvSpPr>
        <p:spPr>
          <a:xfrm>
            <a:off x="107504" y="1124744"/>
            <a:ext cx="8579296" cy="5733256"/>
          </a:xfrm>
        </p:spPr>
        <p:txBody>
          <a:bodyPr>
            <a:normAutofit fontScale="70000" lnSpcReduction="20000"/>
          </a:bodyPr>
          <a:lstStyle/>
          <a:p>
            <a:endParaRPr lang="es-CL" dirty="0"/>
          </a:p>
          <a:p>
            <a:r>
              <a:rPr lang="es-CL" dirty="0" smtClean="0"/>
              <a:t>Adaptar un mismo argumento a distintos tipos de audiencia</a:t>
            </a:r>
          </a:p>
          <a:p>
            <a:endParaRPr lang="es-CL" dirty="0" smtClean="0"/>
          </a:p>
          <a:p>
            <a:r>
              <a:rPr lang="es-CL" dirty="0" smtClean="0"/>
              <a:t>Elegir un tipo de estrategia específica según sea el momento de una discusión</a:t>
            </a:r>
          </a:p>
          <a:p>
            <a:endParaRPr lang="es-CL" dirty="0" smtClean="0"/>
          </a:p>
          <a:p>
            <a:r>
              <a:rPr lang="es-CL" dirty="0" smtClean="0"/>
              <a:t>Develar el uso de falacias por la parte contraria y evitar el uso de falacias en la argumentación propia</a:t>
            </a:r>
          </a:p>
          <a:p>
            <a:endParaRPr lang="es-CL" dirty="0" smtClean="0"/>
          </a:p>
          <a:p>
            <a:pPr lvl="1"/>
            <a:r>
              <a:rPr lang="es-CL" dirty="0" smtClean="0"/>
              <a:t>Descubrir si el argumento usado por la parte contraria dice o no relación con el punto de vista que se intenta defender</a:t>
            </a:r>
          </a:p>
          <a:p>
            <a:pPr marL="0" indent="0">
              <a:buNone/>
            </a:pPr>
            <a:endParaRPr lang="es-CL" dirty="0" smtClean="0"/>
          </a:p>
          <a:p>
            <a:r>
              <a:rPr lang="es-CL" dirty="0" smtClean="0"/>
              <a:t>Ordenar discursivamente las razones para apoyar los argumentos </a:t>
            </a:r>
          </a:p>
          <a:p>
            <a:endParaRPr lang="es-CL" dirty="0"/>
          </a:p>
          <a:p>
            <a:r>
              <a:rPr lang="es-CL" dirty="0" smtClean="0"/>
              <a:t>Poder determinar cuándo un argumento depende de un campo específico o es campo independiente.</a:t>
            </a:r>
          </a:p>
        </p:txBody>
      </p:sp>
    </p:spTree>
    <p:extLst>
      <p:ext uri="{BB962C8B-B14F-4D97-AF65-F5344CB8AC3E}">
        <p14:creationId xmlns:p14="http://schemas.microsoft.com/office/powerpoint/2010/main" val="34466913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500" b="1" dirty="0"/>
              <a:t>Algunas orientaciones didácticas para la enseñanza de la argumentación</a:t>
            </a:r>
            <a:endParaRPr lang="es-CL" sz="2500" dirty="0"/>
          </a:p>
        </p:txBody>
      </p:sp>
      <p:sp>
        <p:nvSpPr>
          <p:cNvPr id="3" name="2 Marcador de contenido"/>
          <p:cNvSpPr>
            <a:spLocks noGrp="1"/>
          </p:cNvSpPr>
          <p:nvPr>
            <p:ph idx="1"/>
          </p:nvPr>
        </p:nvSpPr>
        <p:spPr/>
        <p:txBody>
          <a:bodyPr>
            <a:normAutofit fontScale="92500" lnSpcReduction="20000"/>
          </a:bodyPr>
          <a:lstStyle/>
          <a:p>
            <a:r>
              <a:rPr lang="es-CL" dirty="0"/>
              <a:t>¿Cómo podemos enseñar esas competencias? </a:t>
            </a:r>
          </a:p>
          <a:p>
            <a:pPr marL="0" indent="0">
              <a:buNone/>
            </a:pPr>
            <a:r>
              <a:rPr lang="es-CL" dirty="0" smtClean="0"/>
              <a:t>Algunas ideas:</a:t>
            </a:r>
          </a:p>
          <a:p>
            <a:pPr marL="0" indent="0">
              <a:buNone/>
            </a:pPr>
            <a:endParaRPr lang="es-CL" dirty="0" smtClean="0"/>
          </a:p>
          <a:p>
            <a:pPr marL="514350" indent="-514350">
              <a:buAutoNum type="alphaUcPeriod"/>
            </a:pPr>
            <a:r>
              <a:rPr lang="es-CL" b="1" dirty="0" smtClean="0"/>
              <a:t>Búsqueda y evaluación de información</a:t>
            </a:r>
          </a:p>
          <a:p>
            <a:pPr marL="0" indent="0">
              <a:buNone/>
            </a:pPr>
            <a:r>
              <a:rPr lang="es-CL" dirty="0" smtClean="0"/>
              <a:t>¿Cómo sabemos cuando la información que buscamos es confiable? ¿Quién puede ser considerado como autoridad en un campo específico?</a:t>
            </a:r>
          </a:p>
          <a:p>
            <a:pPr marL="0" indent="0">
              <a:buNone/>
            </a:pPr>
            <a:r>
              <a:rPr lang="es-CL" dirty="0">
                <a:hlinkClick r:id="rId2"/>
              </a:rPr>
              <a:t>https://</a:t>
            </a:r>
            <a:r>
              <a:rPr lang="es-CL" dirty="0" smtClean="0">
                <a:hlinkClick r:id="rId2"/>
              </a:rPr>
              <a:t>discurso.files.wordpress.com/2011/05/clase_fuentes-en-internet_20111.pdf</a:t>
            </a:r>
            <a:r>
              <a:rPr lang="es-CL" dirty="0" smtClean="0"/>
              <a:t> </a:t>
            </a:r>
            <a:endParaRPr lang="es-CL" dirty="0"/>
          </a:p>
        </p:txBody>
      </p:sp>
    </p:spTree>
    <p:extLst>
      <p:ext uri="{BB962C8B-B14F-4D97-AF65-F5344CB8AC3E}">
        <p14:creationId xmlns:p14="http://schemas.microsoft.com/office/powerpoint/2010/main" val="1853113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500" b="1" dirty="0"/>
              <a:t>Algunas orientaciones didácticas para la enseñanza de la argumentación</a:t>
            </a:r>
            <a:endParaRPr lang="es-CL" sz="2500" dirty="0"/>
          </a:p>
        </p:txBody>
      </p:sp>
      <p:sp>
        <p:nvSpPr>
          <p:cNvPr id="3" name="2 Marcador de contenido"/>
          <p:cNvSpPr>
            <a:spLocks noGrp="1"/>
          </p:cNvSpPr>
          <p:nvPr>
            <p:ph idx="1"/>
          </p:nvPr>
        </p:nvSpPr>
        <p:spPr/>
        <p:txBody>
          <a:bodyPr>
            <a:normAutofit fontScale="77500" lnSpcReduction="20000"/>
          </a:bodyPr>
          <a:lstStyle/>
          <a:p>
            <a:r>
              <a:rPr lang="es-CL" dirty="0"/>
              <a:t>¿Cómo podemos enseñar esas competencias? </a:t>
            </a:r>
          </a:p>
          <a:p>
            <a:pPr marL="0" indent="0">
              <a:buNone/>
            </a:pPr>
            <a:r>
              <a:rPr lang="es-CL" dirty="0" smtClean="0"/>
              <a:t>Algunas ideas:</a:t>
            </a:r>
          </a:p>
          <a:p>
            <a:pPr marL="0" indent="0">
              <a:buNone/>
            </a:pPr>
            <a:endParaRPr lang="es-CL" dirty="0" smtClean="0"/>
          </a:p>
          <a:p>
            <a:pPr marL="0" indent="0">
              <a:buNone/>
            </a:pPr>
            <a:r>
              <a:rPr lang="es-CL" b="1" dirty="0"/>
              <a:t>B</a:t>
            </a:r>
            <a:r>
              <a:rPr lang="es-CL" b="1" dirty="0" smtClean="0"/>
              <a:t>. Pedirles a los alumnos que elijan un tema y adopten una posición y que:</a:t>
            </a:r>
          </a:p>
          <a:p>
            <a:pPr marL="0" indent="0">
              <a:buNone/>
            </a:pPr>
            <a:endParaRPr lang="es-CL" dirty="0" smtClean="0"/>
          </a:p>
          <a:p>
            <a:pPr marL="514350" indent="-514350">
              <a:buAutoNum type="arabicPeriod"/>
            </a:pPr>
            <a:r>
              <a:rPr lang="es-CL" dirty="0" smtClean="0"/>
              <a:t>Busquen razones para apoyar la posición </a:t>
            </a:r>
          </a:p>
          <a:p>
            <a:pPr marL="514350" indent="-514350">
              <a:buAutoNum type="arabicPeriod"/>
            </a:pPr>
            <a:r>
              <a:rPr lang="es-CL" dirty="0"/>
              <a:t>Evalúen la fuerza de las razones para </a:t>
            </a:r>
            <a:r>
              <a:rPr lang="es-CL" dirty="0" smtClean="0"/>
              <a:t>apoyar la posición</a:t>
            </a:r>
          </a:p>
          <a:p>
            <a:pPr marL="514350" indent="-514350">
              <a:buAutoNum type="arabicPeriod"/>
            </a:pPr>
            <a:r>
              <a:rPr lang="es-CL" dirty="0" smtClean="0"/>
              <a:t>Busquen razones para debilitar la posición</a:t>
            </a:r>
          </a:p>
          <a:p>
            <a:pPr marL="514350" indent="-514350">
              <a:buAutoNum type="arabicPeriod"/>
            </a:pPr>
            <a:r>
              <a:rPr lang="es-CL" dirty="0" smtClean="0"/>
              <a:t>Establezcan circunstancias en la cuáles las razones que apoyan la posición no aplicarían.</a:t>
            </a:r>
            <a:endParaRPr lang="es-CL" dirty="0"/>
          </a:p>
        </p:txBody>
      </p:sp>
    </p:spTree>
    <p:extLst>
      <p:ext uri="{BB962C8B-B14F-4D97-AF65-F5344CB8AC3E}">
        <p14:creationId xmlns:p14="http://schemas.microsoft.com/office/powerpoint/2010/main" val="4030978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500" b="1" dirty="0"/>
              <a:t>Algunas orientaciones didácticas para la enseñanza de la argumentación</a:t>
            </a:r>
            <a:endParaRPr lang="es-CL" sz="2500" dirty="0"/>
          </a:p>
        </p:txBody>
      </p:sp>
      <p:sp>
        <p:nvSpPr>
          <p:cNvPr id="3" name="2 Marcador de contenido"/>
          <p:cNvSpPr>
            <a:spLocks noGrp="1"/>
          </p:cNvSpPr>
          <p:nvPr>
            <p:ph idx="1"/>
          </p:nvPr>
        </p:nvSpPr>
        <p:spPr/>
        <p:txBody>
          <a:bodyPr>
            <a:normAutofit fontScale="62500" lnSpcReduction="20000"/>
          </a:bodyPr>
          <a:lstStyle/>
          <a:p>
            <a:pPr marL="0" indent="0">
              <a:buNone/>
            </a:pPr>
            <a:r>
              <a:rPr lang="es-CL" b="1" dirty="0"/>
              <a:t>C</a:t>
            </a:r>
            <a:r>
              <a:rPr lang="es-CL" b="1" dirty="0" smtClean="0"/>
              <a:t>. Determinen criterios del orden en que se presentan los argumentos. </a:t>
            </a:r>
          </a:p>
          <a:p>
            <a:pPr marL="0" indent="0">
              <a:buNone/>
            </a:pPr>
            <a:endParaRPr lang="es-CL" b="1" dirty="0"/>
          </a:p>
          <a:p>
            <a:pPr marL="0" indent="0">
              <a:buNone/>
            </a:pPr>
            <a:r>
              <a:rPr lang="es-CL" dirty="0" smtClean="0"/>
              <a:t>Una vez que hay un conjunto de argumentos para apoyar su posición, estos pueden ser presentados en distinto orden: </a:t>
            </a:r>
          </a:p>
          <a:p>
            <a:pPr marL="0" indent="0">
              <a:buNone/>
            </a:pPr>
            <a:endParaRPr lang="es-CL" dirty="0" smtClean="0"/>
          </a:p>
          <a:p>
            <a:pPr marL="0" indent="0">
              <a:buNone/>
            </a:pPr>
            <a:r>
              <a:rPr lang="es-CL" dirty="0" smtClean="0"/>
              <a:t>1= Argumento más débil</a:t>
            </a:r>
          </a:p>
          <a:p>
            <a:pPr marL="0" indent="0">
              <a:buNone/>
            </a:pPr>
            <a:r>
              <a:rPr lang="es-CL" dirty="0" smtClean="0"/>
              <a:t>2= Argumento medianamente fuerte</a:t>
            </a:r>
          </a:p>
          <a:p>
            <a:pPr marL="0" indent="0">
              <a:buNone/>
            </a:pPr>
            <a:r>
              <a:rPr lang="es-CL" dirty="0" smtClean="0"/>
              <a:t>3= Argumento más fuerte</a:t>
            </a:r>
          </a:p>
          <a:p>
            <a:pPr marL="0" indent="0">
              <a:buNone/>
            </a:pPr>
            <a:r>
              <a:rPr lang="es-CL" dirty="0" smtClean="0"/>
              <a:t>¿Cuál es el mejor orden?</a:t>
            </a:r>
          </a:p>
          <a:p>
            <a:pPr marL="0" indent="0">
              <a:buNone/>
            </a:pPr>
            <a:endParaRPr lang="es-CL" dirty="0" smtClean="0"/>
          </a:p>
          <a:p>
            <a:pPr marL="0" indent="0">
              <a:buNone/>
            </a:pPr>
            <a:r>
              <a:rPr lang="es-CL" dirty="0" smtClean="0"/>
              <a:t>Otras categorías: general/específico-Antiguo/actual</a:t>
            </a:r>
          </a:p>
          <a:p>
            <a:pPr marL="0" indent="0">
              <a:buNone/>
            </a:pPr>
            <a:endParaRPr lang="es-CL" b="1" dirty="0" smtClean="0"/>
          </a:p>
          <a:p>
            <a:pPr marL="0" indent="0">
              <a:buNone/>
            </a:pPr>
            <a:r>
              <a:rPr lang="es-CL" b="1" dirty="0" smtClean="0"/>
              <a:t>D</a:t>
            </a:r>
            <a:r>
              <a:rPr lang="es-CL" b="1" dirty="0"/>
              <a:t>. Adaptar un mismo argumento a distintos tipos de audiencias.  </a:t>
            </a:r>
          </a:p>
          <a:p>
            <a:pPr marL="0" indent="0">
              <a:buNone/>
            </a:pPr>
            <a:endParaRPr lang="es-CL" dirty="0"/>
          </a:p>
        </p:txBody>
      </p:sp>
    </p:spTree>
    <p:extLst>
      <p:ext uri="{BB962C8B-B14F-4D97-AF65-F5344CB8AC3E}">
        <p14:creationId xmlns:p14="http://schemas.microsoft.com/office/powerpoint/2010/main" val="1176423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El </a:t>
            </a:r>
            <a:r>
              <a:rPr lang="es-CL" dirty="0" err="1"/>
              <a:t>trivium</a:t>
            </a:r>
            <a:r>
              <a:rPr lang="es-CL" dirty="0"/>
              <a:t>, los sofistas y platón</a:t>
            </a:r>
            <a:br>
              <a:rPr lang="es-CL" dirty="0"/>
            </a:br>
            <a:endParaRPr lang="es-CL" dirty="0"/>
          </a:p>
        </p:txBody>
      </p:sp>
      <p:sp>
        <p:nvSpPr>
          <p:cNvPr id="3" name="2 Marcador de contenido"/>
          <p:cNvSpPr>
            <a:spLocks noGrp="1"/>
          </p:cNvSpPr>
          <p:nvPr>
            <p:ph idx="1"/>
          </p:nvPr>
        </p:nvSpPr>
        <p:spPr/>
        <p:txBody>
          <a:bodyPr>
            <a:normAutofit/>
          </a:bodyPr>
          <a:lstStyle/>
          <a:p>
            <a:r>
              <a:rPr lang="es-CL" dirty="0" smtClean="0"/>
              <a:t>El </a:t>
            </a:r>
            <a:r>
              <a:rPr lang="es-CL" dirty="0" err="1" smtClean="0"/>
              <a:t>trivium</a:t>
            </a:r>
            <a:r>
              <a:rPr lang="es-CL" dirty="0"/>
              <a:t> </a:t>
            </a:r>
            <a:r>
              <a:rPr lang="es-CL" dirty="0" smtClean="0"/>
              <a:t>(la gramática, la dialéctica y la retórica)</a:t>
            </a:r>
          </a:p>
          <a:p>
            <a:endParaRPr lang="es-CL" dirty="0"/>
          </a:p>
          <a:p>
            <a:pPr marL="0" indent="0">
              <a:buNone/>
            </a:pPr>
            <a:r>
              <a:rPr lang="es-CL" dirty="0" err="1" smtClean="0"/>
              <a:t>Grammatica</a:t>
            </a:r>
            <a:r>
              <a:rPr lang="es-CL" dirty="0" smtClean="0"/>
              <a:t> </a:t>
            </a:r>
            <a:r>
              <a:rPr lang="es-CL" dirty="0" err="1"/>
              <a:t>loquitur</a:t>
            </a:r>
            <a:r>
              <a:rPr lang="es-CL" dirty="0"/>
              <a:t>, </a:t>
            </a:r>
            <a:r>
              <a:rPr lang="es-CL" dirty="0" err="1" smtClean="0"/>
              <a:t>Dialectica</a:t>
            </a:r>
            <a:r>
              <a:rPr lang="es-CL" dirty="0" smtClean="0"/>
              <a:t> </a:t>
            </a:r>
            <a:r>
              <a:rPr lang="es-CL" dirty="0"/>
              <a:t>vera </a:t>
            </a:r>
            <a:r>
              <a:rPr lang="es-CL" dirty="0" err="1"/>
              <a:t>docet</a:t>
            </a:r>
            <a:r>
              <a:rPr lang="es-CL" dirty="0"/>
              <a:t>, </a:t>
            </a:r>
            <a:r>
              <a:rPr lang="es-CL" dirty="0" err="1" smtClean="0"/>
              <a:t>Rhetorica</a:t>
            </a:r>
            <a:r>
              <a:rPr lang="es-CL" dirty="0" smtClean="0"/>
              <a:t> </a:t>
            </a:r>
            <a:r>
              <a:rPr lang="es-CL" dirty="0"/>
              <a:t>verba </a:t>
            </a:r>
            <a:r>
              <a:rPr lang="es-CL" dirty="0" err="1" smtClean="0"/>
              <a:t>colorat</a:t>
            </a:r>
            <a:endParaRPr lang="es-CL" dirty="0"/>
          </a:p>
        </p:txBody>
      </p:sp>
    </p:spTree>
    <p:extLst>
      <p:ext uri="{BB962C8B-B14F-4D97-AF65-F5344CB8AC3E}">
        <p14:creationId xmlns:p14="http://schemas.microsoft.com/office/powerpoint/2010/main" val="3863115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Correlatos lingüístico/discursivo de la argumentación</a:t>
            </a:r>
            <a:endParaRPr lang="es-CL" dirty="0"/>
          </a:p>
        </p:txBody>
      </p:sp>
      <p:sp>
        <p:nvSpPr>
          <p:cNvPr id="3" name="2 Marcador de contenido"/>
          <p:cNvSpPr>
            <a:spLocks noGrp="1"/>
          </p:cNvSpPr>
          <p:nvPr>
            <p:ph idx="1"/>
          </p:nvPr>
        </p:nvSpPr>
        <p:spPr/>
        <p:txBody>
          <a:bodyPr/>
          <a:lstStyle/>
          <a:p>
            <a:r>
              <a:rPr lang="es-CL" dirty="0" smtClean="0"/>
              <a:t>Complejidad argumentativa, densidad discursiva </a:t>
            </a:r>
          </a:p>
          <a:p>
            <a:r>
              <a:rPr lang="es-CL" dirty="0" smtClean="0"/>
              <a:t>Condicionales </a:t>
            </a:r>
          </a:p>
          <a:p>
            <a:r>
              <a:rPr lang="es-CL" dirty="0" smtClean="0"/>
              <a:t>Causales</a:t>
            </a:r>
          </a:p>
          <a:p>
            <a:r>
              <a:rPr lang="es-CL" dirty="0" smtClean="0"/>
              <a:t>Concesivas</a:t>
            </a:r>
            <a:endParaRPr lang="es-CL" dirty="0"/>
          </a:p>
        </p:txBody>
      </p:sp>
    </p:spTree>
    <p:extLst>
      <p:ext uri="{BB962C8B-B14F-4D97-AF65-F5344CB8AC3E}">
        <p14:creationId xmlns:p14="http://schemas.microsoft.com/office/powerpoint/2010/main" val="8770422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CL" dirty="0" smtClean="0"/>
              <a:t>Bibliografía</a:t>
            </a:r>
            <a:endParaRPr lang="es-CL" dirty="0"/>
          </a:p>
        </p:txBody>
      </p:sp>
      <p:sp>
        <p:nvSpPr>
          <p:cNvPr id="3" name="2 Marcador de contenido"/>
          <p:cNvSpPr>
            <a:spLocks noGrp="1"/>
          </p:cNvSpPr>
          <p:nvPr>
            <p:ph idx="1"/>
          </p:nvPr>
        </p:nvSpPr>
        <p:spPr>
          <a:xfrm>
            <a:off x="251520" y="908720"/>
            <a:ext cx="8640960" cy="5949280"/>
          </a:xfrm>
        </p:spPr>
        <p:txBody>
          <a:bodyPr>
            <a:normAutofit fontScale="77500" lnSpcReduction="20000"/>
          </a:bodyPr>
          <a:lstStyle/>
          <a:p>
            <a:pPr marL="0" indent="0">
              <a:buNone/>
            </a:pPr>
            <a:r>
              <a:rPr lang="es-CL" sz="3600" dirty="0"/>
              <a:t>Bermejo, L. (2009). La distinción aristotélica entre Lógica, Dialéctica y Retórica y su lugar en la Teoría de la Argumentación. </a:t>
            </a:r>
            <a:r>
              <a:rPr lang="es-CL" sz="3600" i="1" dirty="0" err="1"/>
              <a:t>Cogency</a:t>
            </a:r>
            <a:r>
              <a:rPr lang="es-CL" sz="3600" i="1" dirty="0"/>
              <a:t> </a:t>
            </a:r>
            <a:r>
              <a:rPr lang="es-CL" sz="3600" dirty="0"/>
              <a:t>1 (2), 27-48.</a:t>
            </a:r>
          </a:p>
          <a:p>
            <a:pPr marL="0" indent="0">
              <a:buNone/>
            </a:pPr>
            <a:r>
              <a:rPr lang="es-CL" sz="3600" dirty="0"/>
              <a:t> </a:t>
            </a:r>
          </a:p>
          <a:p>
            <a:pPr marL="0" indent="0">
              <a:buNone/>
            </a:pPr>
            <a:r>
              <a:rPr lang="es-CL" sz="3600" dirty="0"/>
              <a:t>Biro, J. &amp; Siegel, H. (2014/2006). Consideraciones en torno a la pragma-dialéctica. </a:t>
            </a:r>
            <a:r>
              <a:rPr lang="es-CL" sz="3600" i="1" dirty="0"/>
              <a:t>Logos</a:t>
            </a:r>
            <a:r>
              <a:rPr lang="es-CL" sz="3600" dirty="0"/>
              <a:t> 24(2), 193-201. DOI: 10.15443/RL2417</a:t>
            </a:r>
          </a:p>
          <a:p>
            <a:pPr marL="0" indent="0">
              <a:buNone/>
            </a:pPr>
            <a:endParaRPr lang="es-CL" sz="3600" dirty="0" smtClean="0"/>
          </a:p>
          <a:p>
            <a:pPr marL="0" indent="0">
              <a:buNone/>
            </a:pPr>
            <a:r>
              <a:rPr lang="es-CL" sz="3600" dirty="0" err="1" smtClean="0"/>
              <a:t>Cademartori</a:t>
            </a:r>
            <a:r>
              <a:rPr lang="es-CL" sz="3600" dirty="0"/>
              <a:t>, Y. &amp; Parra, D. (2000). Reforma Educativa y Teoría de la Argumentación. </a:t>
            </a:r>
            <a:r>
              <a:rPr lang="es-CL" sz="3600" i="1" dirty="0"/>
              <a:t>Revista Signos </a:t>
            </a:r>
            <a:r>
              <a:rPr lang="es-CL" sz="3600" dirty="0"/>
              <a:t>33 (48), 69-85</a:t>
            </a:r>
            <a:r>
              <a:rPr lang="es-CL" sz="3600" dirty="0" smtClean="0"/>
              <a:t>.</a:t>
            </a:r>
          </a:p>
          <a:p>
            <a:pPr marL="0" indent="0">
              <a:buNone/>
            </a:pPr>
            <a:endParaRPr lang="es-CL" sz="3600" dirty="0" smtClean="0"/>
          </a:p>
          <a:p>
            <a:pPr marL="0" indent="0">
              <a:buNone/>
            </a:pPr>
            <a:r>
              <a:rPr lang="es-CL" sz="3600" dirty="0" err="1" smtClean="0"/>
              <a:t>Noemi</a:t>
            </a:r>
            <a:r>
              <a:rPr lang="es-CL" sz="3600" dirty="0"/>
              <a:t>, C. (2013). Aproximación Teórica a la Noción de Complejidad Argumentativa. Logos 23(2), 256-271</a:t>
            </a:r>
            <a:r>
              <a:rPr lang="es-CL" sz="3600" dirty="0" smtClean="0"/>
              <a:t>.</a:t>
            </a:r>
            <a:endParaRPr lang="es-CL" sz="3600" dirty="0"/>
          </a:p>
        </p:txBody>
      </p:sp>
    </p:spTree>
    <p:extLst>
      <p:ext uri="{BB962C8B-B14F-4D97-AF65-F5344CB8AC3E}">
        <p14:creationId xmlns:p14="http://schemas.microsoft.com/office/powerpoint/2010/main" val="787379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CL" dirty="0" smtClean="0"/>
              <a:t>Bibliografía</a:t>
            </a:r>
            <a:endParaRPr lang="es-CL" dirty="0"/>
          </a:p>
        </p:txBody>
      </p:sp>
      <p:sp>
        <p:nvSpPr>
          <p:cNvPr id="3" name="2 Marcador de contenido"/>
          <p:cNvSpPr>
            <a:spLocks noGrp="1"/>
          </p:cNvSpPr>
          <p:nvPr>
            <p:ph idx="1"/>
          </p:nvPr>
        </p:nvSpPr>
        <p:spPr>
          <a:xfrm>
            <a:off x="251520" y="908720"/>
            <a:ext cx="8640960" cy="5949280"/>
          </a:xfrm>
        </p:spPr>
        <p:txBody>
          <a:bodyPr>
            <a:normAutofit fontScale="77500" lnSpcReduction="20000"/>
          </a:bodyPr>
          <a:lstStyle/>
          <a:p>
            <a:pPr marL="0" indent="0">
              <a:buNone/>
            </a:pPr>
            <a:endParaRPr lang="es-CL" sz="3600" dirty="0" smtClean="0"/>
          </a:p>
          <a:p>
            <a:pPr marL="0" indent="0">
              <a:buNone/>
            </a:pPr>
            <a:r>
              <a:rPr lang="es-CL" sz="3600" dirty="0" err="1" smtClean="0"/>
              <a:t>Noemi</a:t>
            </a:r>
            <a:r>
              <a:rPr lang="es-CL" sz="3600" dirty="0"/>
              <a:t>, C. (2014). Un modelo de representación de complejidad argumentativa: el discurso de Friedman. </a:t>
            </a:r>
            <a:r>
              <a:rPr lang="es-CL" sz="3600" dirty="0" err="1"/>
              <a:t>Lenguagem</a:t>
            </a:r>
            <a:r>
              <a:rPr lang="es-CL" sz="3600" dirty="0"/>
              <a:t> </a:t>
            </a:r>
            <a:r>
              <a:rPr lang="es-CL" sz="3600" dirty="0" err="1"/>
              <a:t>em</a:t>
            </a:r>
            <a:r>
              <a:rPr lang="es-CL" sz="3600" dirty="0"/>
              <a:t> (</a:t>
            </a:r>
            <a:r>
              <a:rPr lang="es-CL" sz="3600" dirty="0" err="1"/>
              <a:t>dis</a:t>
            </a:r>
            <a:r>
              <a:rPr lang="es-CL" sz="3600" dirty="0"/>
              <a:t>)curso 14 (2), 305-320.</a:t>
            </a:r>
          </a:p>
          <a:p>
            <a:pPr marL="0" indent="0">
              <a:buNone/>
            </a:pPr>
            <a:endParaRPr lang="es-CL" sz="3600" dirty="0" smtClean="0"/>
          </a:p>
          <a:p>
            <a:pPr marL="0" indent="0">
              <a:buNone/>
            </a:pPr>
            <a:r>
              <a:rPr lang="es-CL" sz="3600" dirty="0" err="1" smtClean="0"/>
              <a:t>Perelman</a:t>
            </a:r>
            <a:r>
              <a:rPr lang="es-CL" sz="3600" dirty="0"/>
              <a:t>, Ch. &amp; </a:t>
            </a:r>
            <a:r>
              <a:rPr lang="es-CL" sz="3600" dirty="0" err="1"/>
              <a:t>Olbrechts-Tyteca</a:t>
            </a:r>
            <a:r>
              <a:rPr lang="es-CL" sz="3600" dirty="0"/>
              <a:t>, L. (1958). </a:t>
            </a:r>
            <a:r>
              <a:rPr lang="es-CL" sz="3600" i="1" dirty="0"/>
              <a:t>Tratado de argumentación o la nueva retórica</a:t>
            </a:r>
            <a:r>
              <a:rPr lang="es-CL" sz="3600" dirty="0"/>
              <a:t>. </a:t>
            </a:r>
            <a:r>
              <a:rPr lang="en-US" sz="3600" dirty="0"/>
              <a:t>Madrid: Gredos.</a:t>
            </a:r>
            <a:endParaRPr lang="es-CL" sz="3600" dirty="0"/>
          </a:p>
          <a:p>
            <a:pPr marL="0" indent="0">
              <a:buNone/>
            </a:pPr>
            <a:endParaRPr lang="es-CL" sz="3600" dirty="0" smtClean="0"/>
          </a:p>
          <a:p>
            <a:pPr marL="0" indent="0">
              <a:buNone/>
            </a:pPr>
            <a:r>
              <a:rPr lang="es-CL" sz="3600" dirty="0" err="1" smtClean="0"/>
              <a:t>Santibañez</a:t>
            </a:r>
            <a:r>
              <a:rPr lang="es-CL" sz="3600" dirty="0"/>
              <a:t>, C. (2010). Retórica, dialéctica o pragmática: A 50 años de Los usos de la argumentación de Stephen </a:t>
            </a:r>
            <a:endParaRPr lang="es-CL" sz="3600" dirty="0" smtClean="0"/>
          </a:p>
          <a:p>
            <a:pPr marL="0" indent="0">
              <a:buNone/>
            </a:pPr>
            <a:r>
              <a:rPr lang="es-CL" sz="3600" dirty="0" smtClean="0"/>
              <a:t>Toulmin</a:t>
            </a:r>
            <a:r>
              <a:rPr lang="es-CL" sz="3600" dirty="0"/>
              <a:t>. </a:t>
            </a:r>
            <a:r>
              <a:rPr lang="es-CL" sz="3600" i="1" dirty="0"/>
              <a:t>Revista Círculo de Lingüística Aplicada a la Comunicación</a:t>
            </a:r>
            <a:r>
              <a:rPr lang="es-CL" sz="3600" dirty="0"/>
              <a:t> 42, 91-125</a:t>
            </a:r>
            <a:r>
              <a:rPr lang="es-CL" sz="3600" dirty="0" smtClean="0"/>
              <a:t>.</a:t>
            </a:r>
            <a:endParaRPr lang="es-CL" sz="3600" dirty="0"/>
          </a:p>
        </p:txBody>
      </p:sp>
    </p:spTree>
    <p:extLst>
      <p:ext uri="{BB962C8B-B14F-4D97-AF65-F5344CB8AC3E}">
        <p14:creationId xmlns:p14="http://schemas.microsoft.com/office/powerpoint/2010/main" val="787379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CL" dirty="0" smtClean="0"/>
              <a:t>Bibliografía</a:t>
            </a:r>
            <a:endParaRPr lang="es-CL" dirty="0"/>
          </a:p>
        </p:txBody>
      </p:sp>
      <p:sp>
        <p:nvSpPr>
          <p:cNvPr id="3" name="2 Marcador de contenido"/>
          <p:cNvSpPr>
            <a:spLocks noGrp="1"/>
          </p:cNvSpPr>
          <p:nvPr>
            <p:ph idx="1"/>
          </p:nvPr>
        </p:nvSpPr>
        <p:spPr>
          <a:xfrm>
            <a:off x="251520" y="908720"/>
            <a:ext cx="8640960" cy="5949280"/>
          </a:xfrm>
        </p:spPr>
        <p:txBody>
          <a:bodyPr>
            <a:normAutofit fontScale="70000" lnSpcReduction="20000"/>
          </a:bodyPr>
          <a:lstStyle/>
          <a:p>
            <a:pPr marL="0" indent="0">
              <a:buNone/>
            </a:pPr>
            <a:endParaRPr lang="es-CL" sz="3600" dirty="0" smtClean="0"/>
          </a:p>
          <a:p>
            <a:pPr marL="0" indent="0">
              <a:buNone/>
            </a:pPr>
            <a:r>
              <a:rPr lang="es-CL" sz="3600" dirty="0" smtClean="0"/>
              <a:t>Siegel</a:t>
            </a:r>
            <a:r>
              <a:rPr lang="es-CL" sz="3600" dirty="0"/>
              <a:t>, H (2013/1980). El pensamiento crítico como ideal educacional. </a:t>
            </a:r>
            <a:r>
              <a:rPr lang="es-CL" sz="3600" i="1" dirty="0"/>
              <a:t>Logos</a:t>
            </a:r>
            <a:r>
              <a:rPr lang="es-CL" sz="3600" dirty="0"/>
              <a:t> 23 (2), 272-292.</a:t>
            </a:r>
          </a:p>
          <a:p>
            <a:pPr marL="0" indent="0">
              <a:buNone/>
            </a:pPr>
            <a:endParaRPr lang="en-US" sz="3600" dirty="0" smtClean="0"/>
          </a:p>
          <a:p>
            <a:pPr marL="0" indent="0">
              <a:buNone/>
            </a:pPr>
            <a:r>
              <a:rPr lang="en-US" sz="3600" dirty="0" err="1" smtClean="0"/>
              <a:t>Toumin</a:t>
            </a:r>
            <a:r>
              <a:rPr lang="en-US" sz="3600" dirty="0"/>
              <a:t>, S. (1958). </a:t>
            </a:r>
            <a:r>
              <a:rPr lang="en-US" sz="3600" i="1" dirty="0"/>
              <a:t>The uses of Arguments</a:t>
            </a:r>
            <a:r>
              <a:rPr lang="en-US" sz="3600" dirty="0"/>
              <a:t>. </a:t>
            </a:r>
            <a:r>
              <a:rPr lang="es-CL" sz="3600" dirty="0"/>
              <a:t>Cambridge: CUP.</a:t>
            </a:r>
          </a:p>
          <a:p>
            <a:pPr marL="0" indent="0">
              <a:buNone/>
            </a:pPr>
            <a:endParaRPr lang="nl-BE" sz="3600" dirty="0" smtClean="0"/>
          </a:p>
          <a:p>
            <a:pPr marL="0" indent="0">
              <a:buNone/>
            </a:pPr>
            <a:r>
              <a:rPr lang="nl-BE" sz="3600" dirty="0" smtClean="0"/>
              <a:t>Van </a:t>
            </a:r>
            <a:r>
              <a:rPr lang="nl-BE" sz="3600" dirty="0"/>
              <a:t>Eemeren, F. &amp; Grootendorst, R. (2006). </a:t>
            </a:r>
            <a:r>
              <a:rPr lang="es-ES" sz="3600" i="1" dirty="0"/>
              <a:t>Argumentación, comunicación y falacias: una perspectiva pragma– dialéctica</a:t>
            </a:r>
            <a:r>
              <a:rPr lang="es-ES" sz="3600" dirty="0"/>
              <a:t>. Santiago: Universidad Católica de Chile.</a:t>
            </a:r>
            <a:endParaRPr lang="es-CL" sz="3600" dirty="0"/>
          </a:p>
          <a:p>
            <a:pPr marL="0" indent="0">
              <a:buNone/>
            </a:pPr>
            <a:endParaRPr lang="nl-BE" sz="3600" dirty="0" smtClean="0"/>
          </a:p>
          <a:p>
            <a:pPr marL="0" indent="0">
              <a:buNone/>
            </a:pPr>
            <a:r>
              <a:rPr lang="nl-BE" sz="3600" dirty="0" smtClean="0"/>
              <a:t>Van </a:t>
            </a:r>
            <a:r>
              <a:rPr lang="nl-BE" sz="3600" dirty="0"/>
              <a:t>Eemeren, F. &amp; Houtlosser, P. (2007). </a:t>
            </a:r>
            <a:r>
              <a:rPr lang="es-ES" sz="3600" dirty="0"/>
              <a:t>Maniobrando estratégicamente: Manteniendo un delicado balance. En Santibáñez, C. y </a:t>
            </a:r>
            <a:r>
              <a:rPr lang="es-ES" sz="3600" dirty="0" err="1"/>
              <a:t>Riffo</a:t>
            </a:r>
            <a:r>
              <a:rPr lang="es-ES" sz="3600" dirty="0"/>
              <a:t>, B. (Eds.). </a:t>
            </a:r>
            <a:r>
              <a:rPr lang="es-ES" sz="3600" i="1" dirty="0"/>
              <a:t>Estudios en argumentación y retórica. Teorías contemporáneas y aplicaciones</a:t>
            </a:r>
            <a:r>
              <a:rPr lang="es-ES" sz="3600" dirty="0"/>
              <a:t>. Concepción: Editorial Universidad de Concepción.</a:t>
            </a:r>
            <a:endParaRPr lang="es-CL" sz="3600" dirty="0"/>
          </a:p>
          <a:p>
            <a:pPr marL="0" indent="0">
              <a:buNone/>
            </a:pPr>
            <a:r>
              <a:rPr lang="es-ES" dirty="0"/>
              <a:t> </a:t>
            </a:r>
            <a:endParaRPr lang="es-CL" dirty="0"/>
          </a:p>
          <a:p>
            <a:endParaRPr lang="es-CL" dirty="0"/>
          </a:p>
        </p:txBody>
      </p:sp>
    </p:spTree>
    <p:extLst>
      <p:ext uri="{BB962C8B-B14F-4D97-AF65-F5344CB8AC3E}">
        <p14:creationId xmlns:p14="http://schemas.microsoft.com/office/powerpoint/2010/main" val="787379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Recursos </a:t>
            </a:r>
            <a:r>
              <a:rPr lang="es-CL" b="1" dirty="0"/>
              <a:t>en línea</a:t>
            </a:r>
            <a:br>
              <a:rPr lang="es-CL" b="1" dirty="0"/>
            </a:br>
            <a:endParaRPr lang="es-CL" b="1" dirty="0"/>
          </a:p>
        </p:txBody>
      </p:sp>
      <p:sp>
        <p:nvSpPr>
          <p:cNvPr id="3" name="2 Marcador de contenido"/>
          <p:cNvSpPr>
            <a:spLocks noGrp="1"/>
          </p:cNvSpPr>
          <p:nvPr>
            <p:ph idx="1"/>
          </p:nvPr>
        </p:nvSpPr>
        <p:spPr/>
        <p:txBody>
          <a:bodyPr>
            <a:normAutofit fontScale="77500" lnSpcReduction="20000"/>
          </a:bodyPr>
          <a:lstStyle/>
          <a:p>
            <a:pPr marL="0" indent="0">
              <a:buNone/>
            </a:pPr>
            <a:r>
              <a:rPr lang="es-CL" dirty="0" err="1" smtClean="0"/>
              <a:t>Pragmadialéctica</a:t>
            </a:r>
            <a:endParaRPr lang="es-CL" dirty="0"/>
          </a:p>
          <a:p>
            <a:pPr marL="0" indent="0">
              <a:buNone/>
            </a:pPr>
            <a:r>
              <a:rPr lang="es-CL" u="sng" dirty="0">
                <a:hlinkClick r:id="rId2"/>
              </a:rPr>
              <a:t>https://prezi.com/x7jbcj9dcghb/la-teoria-de-van-eemeren-y-grootendorst/</a:t>
            </a:r>
            <a:endParaRPr lang="es-CL" dirty="0"/>
          </a:p>
          <a:p>
            <a:pPr marL="0" indent="0">
              <a:buNone/>
            </a:pPr>
            <a:endParaRPr lang="es-CL" dirty="0"/>
          </a:p>
          <a:p>
            <a:pPr marL="0" indent="0">
              <a:buNone/>
            </a:pPr>
            <a:r>
              <a:rPr lang="es-CL" dirty="0"/>
              <a:t>Curso Fuentes en Internet: Federico Navarro</a:t>
            </a:r>
          </a:p>
          <a:p>
            <a:pPr marL="0" indent="0">
              <a:buNone/>
            </a:pPr>
            <a:r>
              <a:rPr lang="es-CL" u="sng" dirty="0">
                <a:hlinkClick r:id="rId3"/>
              </a:rPr>
              <a:t>https://discurso.files.wordpress.com/2011/05/clase_fuentes-en-internet_20111.pdf</a:t>
            </a:r>
            <a:r>
              <a:rPr lang="es-CL" dirty="0"/>
              <a:t> </a:t>
            </a:r>
          </a:p>
          <a:p>
            <a:pPr marL="0" indent="0">
              <a:buNone/>
            </a:pPr>
            <a:endParaRPr lang="es-CL" dirty="0" smtClean="0"/>
          </a:p>
          <a:p>
            <a:pPr marL="0" indent="0">
              <a:buNone/>
            </a:pPr>
            <a:r>
              <a:rPr lang="es-CL" dirty="0" smtClean="0"/>
              <a:t>Toulmin </a:t>
            </a:r>
            <a:endParaRPr lang="es-CL" dirty="0" smtClean="0"/>
          </a:p>
          <a:p>
            <a:pPr marL="0" indent="0">
              <a:buNone/>
            </a:pPr>
            <a:r>
              <a:rPr lang="es-CL" altLang="es-CL" dirty="0">
                <a:latin typeface="Calibri" pitchFamily="34" charset="0"/>
                <a:ea typeface="Calibri" pitchFamily="34" charset="0"/>
                <a:cs typeface="Times New Roman" pitchFamily="18" charset="0"/>
                <a:hlinkClick r:id="rId4"/>
              </a:rPr>
              <a:t>http://www.revista.unam.mx/vol.5/num1/art2/art2-5a.htm</a:t>
            </a:r>
            <a:endParaRPr lang="es-CL" dirty="0"/>
          </a:p>
          <a:p>
            <a:pPr marL="0" indent="0">
              <a:buNone/>
            </a:pPr>
            <a:endParaRPr lang="es-CL" dirty="0" smtClean="0"/>
          </a:p>
          <a:p>
            <a:pPr marL="0" indent="0">
              <a:buNone/>
            </a:pPr>
            <a:r>
              <a:rPr lang="es-CL" dirty="0" smtClean="0">
                <a:hlinkClick r:id="rId5" action="ppaction://hlinkpres?slideindex=1&amp;slidetitle="/>
              </a:rPr>
              <a:t>Toulmin </a:t>
            </a:r>
            <a:r>
              <a:rPr lang="es-CL" dirty="0" err="1" smtClean="0">
                <a:hlinkClick r:id="rId5" action="ppaction://hlinkpres?slideindex=1&amp;slidetitle="/>
              </a:rPr>
              <a:t>Model</a:t>
            </a:r>
            <a:r>
              <a:rPr lang="es-CL" dirty="0" smtClean="0">
                <a:hlinkClick r:id="rId5" action="ppaction://hlinkpres?slideindex=1&amp;slidetitle="/>
              </a:rPr>
              <a:t> </a:t>
            </a:r>
            <a:endParaRPr lang="es-CL" dirty="0"/>
          </a:p>
          <a:p>
            <a:endParaRPr lang="es-CL" dirty="0"/>
          </a:p>
        </p:txBody>
      </p:sp>
    </p:spTree>
    <p:extLst>
      <p:ext uri="{BB962C8B-B14F-4D97-AF65-F5344CB8AC3E}">
        <p14:creationId xmlns:p14="http://schemas.microsoft.com/office/powerpoint/2010/main" val="233691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Los sofistas</a:t>
            </a:r>
            <a:endParaRPr lang="es-CL" dirty="0"/>
          </a:p>
        </p:txBody>
      </p:sp>
      <p:sp>
        <p:nvSpPr>
          <p:cNvPr id="3" name="2 Marcador de contenido"/>
          <p:cNvSpPr>
            <a:spLocks noGrp="1"/>
          </p:cNvSpPr>
          <p:nvPr>
            <p:ph idx="1"/>
          </p:nvPr>
        </p:nvSpPr>
        <p:spPr/>
        <p:txBody>
          <a:bodyPr>
            <a:normAutofit fontScale="77500" lnSpcReduction="20000"/>
          </a:bodyPr>
          <a:lstStyle/>
          <a:p>
            <a:r>
              <a:rPr lang="es-CL" dirty="0" smtClean="0"/>
              <a:t>Cultivaron el arte de hablar bien (</a:t>
            </a:r>
            <a:r>
              <a:rPr lang="es-CL" dirty="0" err="1"/>
              <a:t>A</a:t>
            </a:r>
            <a:r>
              <a:rPr lang="es-CL" dirty="0" err="1" smtClean="0"/>
              <a:t>rs</a:t>
            </a:r>
            <a:r>
              <a:rPr lang="es-CL" dirty="0" smtClean="0"/>
              <a:t> bene </a:t>
            </a:r>
            <a:r>
              <a:rPr lang="es-CL" dirty="0" err="1" smtClean="0"/>
              <a:t>dicendi</a:t>
            </a:r>
            <a:r>
              <a:rPr lang="es-CL" dirty="0" smtClean="0"/>
              <a:t>)</a:t>
            </a:r>
            <a:r>
              <a:rPr lang="es-CL" dirty="0" smtClean="0">
                <a:sym typeface="Wingdings" panose="05000000000000000000" pitchFamily="2" charset="2"/>
              </a:rPr>
              <a:t> persuadir por medio de la palabra</a:t>
            </a:r>
            <a:endParaRPr lang="es-CL" dirty="0" smtClean="0"/>
          </a:p>
          <a:p>
            <a:r>
              <a:rPr lang="es-CL" dirty="0" smtClean="0"/>
              <a:t>Utilizaban el arte de la persuasión para obtener éxito social y político</a:t>
            </a:r>
          </a:p>
          <a:p>
            <a:r>
              <a:rPr lang="es-CL" dirty="0" smtClean="0"/>
              <a:t>Cobraban por sus servicios (clases particulares, asesorías legales, asuntos políticos)</a:t>
            </a:r>
          </a:p>
          <a:p>
            <a:r>
              <a:rPr lang="es-CL" dirty="0" smtClean="0"/>
              <a:t>Persiguieron a Sócrates, maestro de Platón</a:t>
            </a:r>
          </a:p>
          <a:p>
            <a:r>
              <a:rPr lang="es-CL" dirty="0" smtClean="0"/>
              <a:t>Se les acusaba de manipular las emociones del prójimo (capturar las almas) y omitir hechos</a:t>
            </a:r>
          </a:p>
          <a:p>
            <a:r>
              <a:rPr lang="es-CL" dirty="0" smtClean="0"/>
              <a:t>Hacían que los argumentos débiles parecieran fuertes y sólidos</a:t>
            </a:r>
          </a:p>
          <a:p>
            <a:r>
              <a:rPr lang="es-CL" dirty="0" err="1" smtClean="0"/>
              <a:t>Gorgias</a:t>
            </a:r>
            <a:r>
              <a:rPr lang="es-CL" dirty="0" smtClean="0"/>
              <a:t>: el arte de la retórica es capaz </a:t>
            </a:r>
            <a:r>
              <a:rPr lang="es-CL" dirty="0"/>
              <a:t>de tratar cualquier tema y de defender cualquier postura</a:t>
            </a:r>
          </a:p>
        </p:txBody>
      </p:sp>
    </p:spTree>
    <p:extLst>
      <p:ext uri="{BB962C8B-B14F-4D97-AF65-F5344CB8AC3E}">
        <p14:creationId xmlns:p14="http://schemas.microsoft.com/office/powerpoint/2010/main" val="1092282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Platón</a:t>
            </a:r>
            <a:endParaRPr lang="es-CL" dirty="0"/>
          </a:p>
        </p:txBody>
      </p:sp>
      <p:sp>
        <p:nvSpPr>
          <p:cNvPr id="3" name="2 Marcador de contenido"/>
          <p:cNvSpPr>
            <a:spLocks noGrp="1"/>
          </p:cNvSpPr>
          <p:nvPr>
            <p:ph idx="1"/>
          </p:nvPr>
        </p:nvSpPr>
        <p:spPr>
          <a:xfrm>
            <a:off x="467544" y="1412776"/>
            <a:ext cx="8219256" cy="4713387"/>
          </a:xfrm>
        </p:spPr>
        <p:txBody>
          <a:bodyPr>
            <a:normAutofit fontScale="85000" lnSpcReduction="10000"/>
          </a:bodyPr>
          <a:lstStyle/>
          <a:p>
            <a:r>
              <a:rPr lang="es-CL" dirty="0" err="1" smtClean="0"/>
              <a:t>Gorgias</a:t>
            </a:r>
            <a:r>
              <a:rPr lang="es-CL" dirty="0" smtClean="0"/>
              <a:t> o de la retórica</a:t>
            </a:r>
          </a:p>
          <a:p>
            <a:r>
              <a:rPr lang="es-CL" dirty="0" smtClean="0"/>
              <a:t>En este diálogo, Platón rebaja el status de la retórica: de un arte a una mera práctica o técnica</a:t>
            </a:r>
          </a:p>
          <a:p>
            <a:r>
              <a:rPr lang="es-CL" dirty="0" smtClean="0"/>
              <a:t>Según Platón, la dialéctica tiene un compromiso político con la verdad (en el estado)</a:t>
            </a:r>
          </a:p>
          <a:p>
            <a:r>
              <a:rPr lang="es-CL" dirty="0" smtClean="0"/>
              <a:t>Conocimiento verdadero versus conocimiento falso</a:t>
            </a:r>
          </a:p>
          <a:p>
            <a:r>
              <a:rPr lang="es-CL" dirty="0" smtClean="0"/>
              <a:t>La retórica, en cambio, carece de este compromiso y tiene como fin último el placer </a:t>
            </a:r>
          </a:p>
          <a:p>
            <a:r>
              <a:rPr lang="es-CL" dirty="0"/>
              <a:t>La retórica proporciona el poder de hacer lo que a uno le parezca conveniente en un momento determinado  </a:t>
            </a:r>
          </a:p>
        </p:txBody>
      </p:sp>
    </p:spTree>
    <p:extLst>
      <p:ext uri="{BB962C8B-B14F-4D97-AF65-F5344CB8AC3E}">
        <p14:creationId xmlns:p14="http://schemas.microsoft.com/office/powerpoint/2010/main" val="538735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Aristóteles</a:t>
            </a:r>
            <a:endParaRPr lang="es-CL" dirty="0"/>
          </a:p>
        </p:txBody>
      </p:sp>
      <p:sp>
        <p:nvSpPr>
          <p:cNvPr id="3" name="2 Marcador de contenido"/>
          <p:cNvSpPr>
            <a:spLocks noGrp="1"/>
          </p:cNvSpPr>
          <p:nvPr>
            <p:ph idx="1"/>
          </p:nvPr>
        </p:nvSpPr>
        <p:spPr/>
        <p:txBody>
          <a:bodyPr>
            <a:normAutofit fontScale="85000" lnSpcReduction="10000"/>
          </a:bodyPr>
          <a:lstStyle/>
          <a:p>
            <a:r>
              <a:rPr lang="es-CL" dirty="0" smtClean="0"/>
              <a:t>Ethos: ¿Quién habla?</a:t>
            </a:r>
            <a:r>
              <a:rPr lang="es-CL" dirty="0" smtClean="0">
                <a:sym typeface="Wingdings" panose="05000000000000000000" pitchFamily="2" charset="2"/>
              </a:rPr>
              <a:t> las características del orador</a:t>
            </a:r>
            <a:endParaRPr lang="es-CL" dirty="0" smtClean="0"/>
          </a:p>
          <a:p>
            <a:r>
              <a:rPr lang="es-CL" dirty="0" smtClean="0"/>
              <a:t>Logos: ¿De qué se habla?</a:t>
            </a:r>
            <a:r>
              <a:rPr lang="es-CL" dirty="0" smtClean="0">
                <a:sym typeface="Wingdings" panose="05000000000000000000" pitchFamily="2" charset="2"/>
              </a:rPr>
              <a:t> el discurso</a:t>
            </a:r>
            <a:endParaRPr lang="es-CL" dirty="0" smtClean="0"/>
          </a:p>
          <a:p>
            <a:r>
              <a:rPr lang="es-CL" dirty="0" smtClean="0"/>
              <a:t>Pathos: ¿Para quién se habla?</a:t>
            </a:r>
            <a:r>
              <a:rPr lang="es-CL" dirty="0" smtClean="0">
                <a:sym typeface="Wingdings" panose="05000000000000000000" pitchFamily="2" charset="2"/>
              </a:rPr>
              <a:t> oyente o auditorio</a:t>
            </a:r>
          </a:p>
          <a:p>
            <a:r>
              <a:rPr lang="es-CL" dirty="0" smtClean="0">
                <a:sym typeface="Wingdings" panose="05000000000000000000" pitchFamily="2" charset="2"/>
              </a:rPr>
              <a:t>A diferencia de Platón: </a:t>
            </a:r>
            <a:r>
              <a:rPr lang="es-CL" dirty="0">
                <a:sym typeface="Wingdings" panose="05000000000000000000" pitchFamily="2" charset="2"/>
              </a:rPr>
              <a:t>C</a:t>
            </a:r>
            <a:r>
              <a:rPr lang="es-CL" dirty="0" smtClean="0">
                <a:sym typeface="Wingdings" panose="05000000000000000000" pitchFamily="2" charset="2"/>
              </a:rPr>
              <a:t>onocimiento falso, verdadero y plausible</a:t>
            </a:r>
          </a:p>
          <a:p>
            <a:r>
              <a:rPr lang="es-CL" dirty="0" smtClean="0"/>
              <a:t>Según </a:t>
            </a:r>
            <a:r>
              <a:rPr lang="es-CL" dirty="0"/>
              <a:t>la lectura tradicional, más que oponer entre sí la Dialéctica y la Retórica, Aristóteles opondría ambas disciplinas a la Lógica en tanto que ciencia de la demostración, al mantener que mientras la demostración se remite a la verdad, Dialéctica y Retórica versan sobre lo plausible (Bermejo, 2009)</a:t>
            </a:r>
            <a:endParaRPr lang="es-CL" dirty="0">
              <a:sym typeface="Wingdings" panose="05000000000000000000" pitchFamily="2" charset="2"/>
            </a:endParaRPr>
          </a:p>
          <a:p>
            <a:endParaRPr lang="es-CL" dirty="0" smtClean="0">
              <a:sym typeface="Wingdings" panose="05000000000000000000" pitchFamily="2" charset="2"/>
            </a:endParaRPr>
          </a:p>
        </p:txBody>
      </p:sp>
    </p:spTree>
    <p:extLst>
      <p:ext uri="{BB962C8B-B14F-4D97-AF65-F5344CB8AC3E}">
        <p14:creationId xmlns:p14="http://schemas.microsoft.com/office/powerpoint/2010/main" val="139306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Aristóteles</a:t>
            </a:r>
            <a:endParaRPr lang="es-CL" dirty="0"/>
          </a:p>
        </p:txBody>
      </p:sp>
      <p:sp>
        <p:nvSpPr>
          <p:cNvPr id="3" name="2 Marcador de contenido"/>
          <p:cNvSpPr>
            <a:spLocks noGrp="1"/>
          </p:cNvSpPr>
          <p:nvPr>
            <p:ph idx="1"/>
          </p:nvPr>
        </p:nvSpPr>
        <p:spPr/>
        <p:txBody>
          <a:bodyPr>
            <a:normAutofit lnSpcReduction="10000"/>
          </a:bodyPr>
          <a:lstStyle/>
          <a:p>
            <a:r>
              <a:rPr lang="es-CL" dirty="0" smtClean="0">
                <a:sym typeface="Wingdings" panose="05000000000000000000" pitchFamily="2" charset="2"/>
              </a:rPr>
              <a:t>No hay ciencia sin argumentación y no hay argumentación sin retórica:</a:t>
            </a:r>
          </a:p>
          <a:p>
            <a:r>
              <a:rPr lang="es-CL" dirty="0" smtClean="0">
                <a:sym typeface="Wingdings" panose="05000000000000000000" pitchFamily="2" charset="2"/>
              </a:rPr>
              <a:t>Argumentación retórica: trata de una controversia, se ocupa de aquello que es pero que puede ser de otro modo. Utiliza tanto medios racionales como afectivos.</a:t>
            </a:r>
          </a:p>
          <a:p>
            <a:r>
              <a:rPr lang="es-CL" dirty="0" smtClean="0">
                <a:sym typeface="Wingdings" panose="05000000000000000000" pitchFamily="2" charset="2"/>
              </a:rPr>
              <a:t>Argumentación científica: basada en la demostración lógica (Silogismos): Premisa mayor, premisa menor y conclusión</a:t>
            </a:r>
          </a:p>
        </p:txBody>
      </p:sp>
    </p:spTree>
    <p:extLst>
      <p:ext uri="{BB962C8B-B14F-4D97-AF65-F5344CB8AC3E}">
        <p14:creationId xmlns:p14="http://schemas.microsoft.com/office/powerpoint/2010/main" val="1785549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4083</Words>
  <Application>Microsoft Office PowerPoint</Application>
  <PresentationFormat>Presentación en pantalla (4:3)</PresentationFormat>
  <Paragraphs>436</Paragraphs>
  <Slides>54</Slides>
  <Notes>15</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Tema de Office</vt:lpstr>
      <vt:lpstr>Una panorámica histórica: los estudios de la argumentación</vt:lpstr>
      <vt:lpstr>Esquema</vt:lpstr>
      <vt:lpstr>Propósito de la presentación </vt:lpstr>
      <vt:lpstr>Síntesis previa: los objetivos de los modelos de argumentación </vt:lpstr>
      <vt:lpstr>El trivium, los sofistas y platón </vt:lpstr>
      <vt:lpstr>Los sofistas</vt:lpstr>
      <vt:lpstr>Platón</vt:lpstr>
      <vt:lpstr>Aristóteles</vt:lpstr>
      <vt:lpstr>Aristóteles</vt:lpstr>
      <vt:lpstr>Aristóteles</vt:lpstr>
      <vt:lpstr>Stephen Toulmin</vt:lpstr>
      <vt:lpstr>El modelo</vt:lpstr>
      <vt:lpstr>El modelo</vt:lpstr>
      <vt:lpstr>El esquema</vt:lpstr>
      <vt:lpstr>Ejemplo</vt:lpstr>
      <vt:lpstr>Tipos de conclusiones o aseveraciones</vt:lpstr>
      <vt:lpstr>Dos nociones olvidadas del modelo</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nueva Retórica de Chäim Perelman &amp; Lucy Olbrechts-Tyteca</vt:lpstr>
      <vt:lpstr>La Pragmadialéctica o la discusión crítica (Frans van Eemeren &amp; Rob Grootendorst) </vt:lpstr>
      <vt:lpstr>ETAPAS</vt:lpstr>
      <vt:lpstr>El componente retórico en la pragmadialéctica</vt:lpstr>
      <vt:lpstr>Presentación de PowerPoint</vt:lpstr>
      <vt:lpstr>Presentación de PowerPoint</vt:lpstr>
      <vt:lpstr>Otros criterios para la evaluación de argumentos</vt:lpstr>
      <vt:lpstr>Las falacias</vt:lpstr>
      <vt:lpstr>Clasificación de las falacias</vt:lpstr>
      <vt:lpstr>La teoría epistémica de la Argumentación (John Biro &amp; Harvey Siegel</vt:lpstr>
      <vt:lpstr>La teoría epistémica de la Argumentación (John Biro &amp; Harvey Siegel</vt:lpstr>
      <vt:lpstr>La teoría epistémica de la Argumentación (John Biro &amp; Harvey Siegel</vt:lpstr>
      <vt:lpstr>Algunas orientaciones didácticas para la enseñanza de la argumentación</vt:lpstr>
      <vt:lpstr>Algunas orientaciones didácticas para la enseñanza de la argumentación</vt:lpstr>
      <vt:lpstr>Algunas orientaciones didácticas para la enseñanza de la argumentación</vt:lpstr>
      <vt:lpstr>Algunas orientaciones didácticas para la enseñanza de la argumentación</vt:lpstr>
      <vt:lpstr>Algunas orientaciones didácticas para la enseñanza de la argumentación</vt:lpstr>
      <vt:lpstr>Correlatos lingüístico/discursivo de la argumentación</vt:lpstr>
      <vt:lpstr>Bibliografía</vt:lpstr>
      <vt:lpstr>Bibliografía</vt:lpstr>
      <vt:lpstr>Bibliografía</vt:lpstr>
      <vt:lpstr>Recursos en línea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panorámica histórica de los estudios de la argumentación</dc:title>
  <dc:creator>ANM</dc:creator>
  <cp:lastModifiedBy>ANM</cp:lastModifiedBy>
  <cp:revision>46</cp:revision>
  <dcterms:created xsi:type="dcterms:W3CDTF">2015-09-19T12:39:42Z</dcterms:created>
  <dcterms:modified xsi:type="dcterms:W3CDTF">2015-09-24T01:55:37Z</dcterms:modified>
</cp:coreProperties>
</file>